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2" r:id="rId5"/>
    <p:sldId id="263" r:id="rId6"/>
    <p:sldId id="260" r:id="rId7"/>
    <p:sldId id="264" r:id="rId8"/>
    <p:sldId id="294" r:id="rId9"/>
    <p:sldId id="265" r:id="rId10"/>
    <p:sldId id="275" r:id="rId11"/>
    <p:sldId id="266" r:id="rId12"/>
    <p:sldId id="276" r:id="rId13"/>
    <p:sldId id="273" r:id="rId14"/>
    <p:sldId id="277" r:id="rId15"/>
    <p:sldId id="278" r:id="rId16"/>
    <p:sldId id="279" r:id="rId17"/>
    <p:sldId id="281" r:id="rId18"/>
    <p:sldId id="282" r:id="rId19"/>
    <p:sldId id="283" r:id="rId20"/>
    <p:sldId id="284" r:id="rId21"/>
    <p:sldId id="286" r:id="rId22"/>
    <p:sldId id="288" r:id="rId23"/>
    <p:sldId id="269" r:id="rId24"/>
    <p:sldId id="290" r:id="rId25"/>
    <p:sldId id="291" r:id="rId26"/>
    <p:sldId id="289" r:id="rId27"/>
    <p:sldId id="272" r:id="rId28"/>
    <p:sldId id="271" r:id="rId29"/>
    <p:sldId id="292" r:id="rId30"/>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7" d="100"/>
          <a:sy n="67" d="100"/>
        </p:scale>
        <p:origin x="10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A4C8DE-086E-45FB-AEE5-791351E23876}" type="datetimeFigureOut">
              <a:rPr lang="en-GB" smtClean="0"/>
              <a:t>12/08/2020</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732FA9-9034-42DB-956A-209917BC53D3}" type="slidenum">
              <a:rPr lang="en-GB" smtClean="0"/>
              <a:t>‹#›</a:t>
            </a:fld>
            <a:endParaRPr lang="en-GB"/>
          </a:p>
        </p:txBody>
      </p:sp>
    </p:spTree>
    <p:extLst>
      <p:ext uri="{BB962C8B-B14F-4D97-AF65-F5344CB8AC3E}">
        <p14:creationId xmlns:p14="http://schemas.microsoft.com/office/powerpoint/2010/main" val="142864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732FA9-9034-42DB-956A-209917BC53D3}" type="slidenum">
              <a:rPr lang="en-GB" smtClean="0"/>
              <a:t>2</a:t>
            </a:fld>
            <a:endParaRPr lang="en-GB"/>
          </a:p>
        </p:txBody>
      </p:sp>
    </p:spTree>
    <p:extLst>
      <p:ext uri="{BB962C8B-B14F-4D97-AF65-F5344CB8AC3E}">
        <p14:creationId xmlns:p14="http://schemas.microsoft.com/office/powerpoint/2010/main" val="417762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44D4E2-5E56-45DB-AB0E-A92D93EE6662}" type="datetime1">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44196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AFD7B-025F-4A6A-AAF6-609797DE13AA}" type="datetime1">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53206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F60DC-B4D3-4D2B-8077-C0F9DC5F2C64}" type="datetime1">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8984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FEFD53-8A9F-47CD-851D-F688248AD43C}" type="datetime1">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31179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7F2A9-02F2-4648-80F0-895C6C5788A1}" type="datetime1">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33535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B38C5-5BE0-4E45-9B5C-4DBFB1588669}" type="datetime1">
              <a:rPr lang="en-GB" smtClean="0"/>
              <a:t>12/08/2020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354685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FFD6B-1A73-4697-9C0B-59709008CF90}" type="datetime1">
              <a:rPr lang="en-GB" smtClean="0"/>
              <a:t>12/08/2020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31580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B9BF0-444F-4CF5-93EE-974F335AF2B2}" type="datetime1">
              <a:rPr lang="en-GB" smtClean="0"/>
              <a:t>12/08/2020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84550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A99A0-AA2B-422D-AF47-8FFCAF76EF79}" type="datetime1">
              <a:rPr lang="en-GB" smtClean="0"/>
              <a:t>12/08/2020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40054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CC81A9-BFF2-46E0-8072-C2BC8A6D4007}" type="datetime1">
              <a:rPr lang="en-GB" smtClean="0"/>
              <a:t>12/08/2020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372437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4B6FC9-3C5F-41A6-BF66-D7F593601FA9}" type="datetime1">
              <a:rPr lang="en-GB" smtClean="0"/>
              <a:t>12/08/2020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33904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A85FC-3EDE-4FB8-956C-354559B99437}" type="datetime1">
              <a:rPr lang="en-GB" smtClean="0"/>
              <a:t>12/08/2020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FA2BF-216F-4503-B4A9-76BD64D32BCB}" type="slidenum">
              <a:rPr lang="en-GB" smtClean="0"/>
              <a:t>‹#›</a:t>
            </a:fld>
            <a:endParaRPr lang="en-GB"/>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8361" y="5919018"/>
            <a:ext cx="1870570" cy="595181"/>
          </a:xfrm>
          <a:prstGeom prst="rect">
            <a:avLst/>
          </a:prstGeom>
        </p:spPr>
      </p:pic>
      <p:pic>
        <p:nvPicPr>
          <p:cNvPr id="9" name="Picture 2" descr="Shapes colour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06590" y="4051595"/>
            <a:ext cx="4244633" cy="24626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70955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idx="1"/>
          </p:nvPr>
        </p:nvSpPr>
        <p:spPr>
          <a:xfrm>
            <a:off x="2632336" y="2041622"/>
            <a:ext cx="4641329" cy="184200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n-GB" sz="5400" dirty="0">
                <a:solidFill>
                  <a:srgbClr val="121A61"/>
                </a:solidFill>
                <a:latin typeface="Arial" panose="020B0604020202020204" pitchFamily="34" charset="0"/>
                <a:cs typeface="Arial" panose="020B0604020202020204" pitchFamily="34" charset="0"/>
              </a:rPr>
              <a:t>Sport Finance Training </a:t>
            </a:r>
          </a:p>
          <a:p>
            <a:pPr marL="0" indent="0" algn="ctr">
              <a:buNone/>
            </a:pPr>
            <a:r>
              <a:rPr lang="en-GB" sz="5400" dirty="0">
                <a:solidFill>
                  <a:srgbClr val="121A61"/>
                </a:solidFill>
                <a:latin typeface="Arial" panose="020B0604020202020204" pitchFamily="34" charset="0"/>
                <a:cs typeface="Arial" panose="020B0604020202020204" pitchFamily="34" charset="0"/>
              </a:rPr>
              <a:t>2020-21</a:t>
            </a:r>
          </a:p>
        </p:txBody>
      </p:sp>
    </p:spTree>
    <p:extLst>
      <p:ext uri="{BB962C8B-B14F-4D97-AF65-F5344CB8AC3E}">
        <p14:creationId xmlns:p14="http://schemas.microsoft.com/office/powerpoint/2010/main" val="216529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1038" y="2310580"/>
            <a:ext cx="7361749" cy="186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All payments in the SU are dealt with by using finance forms. Yellow, Orange, Blue or an invoice, for each of them you will need some sort of piece of paper. </a:t>
            </a:r>
          </a:p>
        </p:txBody>
      </p:sp>
      <p:sp>
        <p:nvSpPr>
          <p:cNvPr id="6" name="Title 1"/>
          <p:cNvSpPr>
            <a:spLocks noGrp="1"/>
          </p:cNvSpPr>
          <p:nvPr>
            <p:ph type="title"/>
          </p:nvPr>
        </p:nvSpPr>
        <p:spPr>
          <a:xfrm>
            <a:off x="681038" y="315967"/>
            <a:ext cx="8543925" cy="814744"/>
          </a:xfrm>
        </p:spPr>
        <p:txBody>
          <a:bodyPr/>
          <a:lstStyle/>
          <a:p>
            <a:pPr algn="r"/>
            <a:r>
              <a:rPr lang="en-GB" dirty="0"/>
              <a:t>What piece of paper do I need?</a:t>
            </a:r>
          </a:p>
        </p:txBody>
      </p:sp>
    </p:spTree>
    <p:extLst>
      <p:ext uri="{BB962C8B-B14F-4D97-AF65-F5344CB8AC3E}">
        <p14:creationId xmlns:p14="http://schemas.microsoft.com/office/powerpoint/2010/main" val="222846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6995" y="1172931"/>
            <a:ext cx="7202333" cy="4526091"/>
          </a:xfrm>
          <a:prstGeom prst="rect">
            <a:avLst/>
          </a:prstGeom>
        </p:spPr>
      </p:pic>
      <p:sp>
        <p:nvSpPr>
          <p:cNvPr id="5" name="Rectangle 4"/>
          <p:cNvSpPr/>
          <p:nvPr/>
        </p:nvSpPr>
        <p:spPr>
          <a:xfrm>
            <a:off x="4608871" y="1172931"/>
            <a:ext cx="3640393" cy="610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Outgoing Payments</a:t>
            </a:r>
          </a:p>
        </p:txBody>
      </p:sp>
      <p:sp>
        <p:nvSpPr>
          <p:cNvPr id="8" name="Title 1"/>
          <p:cNvSpPr txBox="1">
            <a:spLocks/>
          </p:cNvSpPr>
          <p:nvPr/>
        </p:nvSpPr>
        <p:spPr>
          <a:xfrm>
            <a:off x="681038" y="315967"/>
            <a:ext cx="8543925" cy="814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a:t>What piece of paper do I need?</a:t>
            </a:r>
            <a:endParaRPr lang="en-GB" dirty="0"/>
          </a:p>
        </p:txBody>
      </p:sp>
    </p:spTree>
    <p:extLst>
      <p:ext uri="{BB962C8B-B14F-4D97-AF65-F5344CB8AC3E}">
        <p14:creationId xmlns:p14="http://schemas.microsoft.com/office/powerpoint/2010/main" val="215183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81038" y="983227"/>
            <a:ext cx="7190355" cy="4594907"/>
          </a:xfrm>
          <a:prstGeom prst="rect">
            <a:avLst/>
          </a:prstGeom>
        </p:spPr>
      </p:pic>
      <p:sp>
        <p:nvSpPr>
          <p:cNvPr id="5" name="Rectangle 4"/>
          <p:cNvSpPr/>
          <p:nvPr/>
        </p:nvSpPr>
        <p:spPr>
          <a:xfrm>
            <a:off x="5083277" y="1172931"/>
            <a:ext cx="3165987" cy="610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Incoming Payments</a:t>
            </a:r>
          </a:p>
        </p:txBody>
      </p:sp>
      <p:sp>
        <p:nvSpPr>
          <p:cNvPr id="8" name="Title 1"/>
          <p:cNvSpPr>
            <a:spLocks noGrp="1"/>
          </p:cNvSpPr>
          <p:nvPr>
            <p:ph type="title"/>
          </p:nvPr>
        </p:nvSpPr>
        <p:spPr>
          <a:xfrm>
            <a:off x="681038" y="315967"/>
            <a:ext cx="8543925" cy="814744"/>
          </a:xfrm>
        </p:spPr>
        <p:txBody>
          <a:bodyPr/>
          <a:lstStyle/>
          <a:p>
            <a:pPr algn="r"/>
            <a:r>
              <a:rPr lang="en-GB" dirty="0"/>
              <a:t>What piece of paper do I need?</a:t>
            </a:r>
          </a:p>
        </p:txBody>
      </p:sp>
    </p:spTree>
    <p:extLst>
      <p:ext uri="{BB962C8B-B14F-4D97-AF65-F5344CB8AC3E}">
        <p14:creationId xmlns:p14="http://schemas.microsoft.com/office/powerpoint/2010/main" val="254375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038" y="1130711"/>
            <a:ext cx="7509234" cy="4832092"/>
          </a:xfrm>
          <a:prstGeom prst="rect">
            <a:avLst/>
          </a:prstGeom>
          <a:noFill/>
        </p:spPr>
        <p:txBody>
          <a:bodyPr wrap="square" rtlCol="0">
            <a:spAutoFit/>
          </a:bodyPr>
          <a:lstStyle/>
          <a:p>
            <a:r>
              <a:rPr lang="en-GB" sz="2400" b="1" dirty="0">
                <a:solidFill>
                  <a:schemeClr val="tx2"/>
                </a:solidFill>
                <a:latin typeface="Arial" panose="020B0604020202020204" pitchFamily="34" charset="0"/>
                <a:cs typeface="Arial" panose="020B0604020202020204" pitchFamily="34" charset="0"/>
              </a:rPr>
              <a:t>Where can I find a form?</a:t>
            </a:r>
          </a:p>
          <a:p>
            <a:r>
              <a:rPr lang="en-GB" dirty="0">
                <a:solidFill>
                  <a:schemeClr val="tx2"/>
                </a:solidFill>
                <a:latin typeface="Arial" panose="020B0604020202020204" pitchFamily="34" charset="0"/>
                <a:cs typeface="Arial" panose="020B0604020202020204" pitchFamily="34" charset="0"/>
              </a:rPr>
              <a:t>Either at the finance office, the finance webpage, (thesubath.com/finance) or The Sport Office.</a:t>
            </a:r>
          </a:p>
          <a:p>
            <a:endParaRPr lang="en-GB" dirty="0">
              <a:solidFill>
                <a:schemeClr val="tx2"/>
              </a:solidFill>
              <a:latin typeface="Arial" panose="020B0604020202020204" pitchFamily="34" charset="0"/>
              <a:cs typeface="Arial" panose="020B0604020202020204" pitchFamily="34" charset="0"/>
            </a:endParaRPr>
          </a:p>
          <a:p>
            <a:r>
              <a:rPr lang="en-GB" sz="2400" b="1" dirty="0">
                <a:solidFill>
                  <a:schemeClr val="tx2"/>
                </a:solidFill>
                <a:latin typeface="Arial" panose="020B0604020202020204" pitchFamily="34" charset="0"/>
                <a:cs typeface="Arial" panose="020B0604020202020204" pitchFamily="34" charset="0"/>
              </a:rPr>
              <a:t>What do I need to fill out a form? </a:t>
            </a:r>
          </a:p>
          <a:p>
            <a:endParaRPr lang="en-GB" sz="2400" b="1"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Cost code -  always SAS (unless this is money for a charity see fundraising section)</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Department Code – This is your unique club code (</a:t>
            </a:r>
            <a:r>
              <a:rPr lang="en-GB" dirty="0" err="1">
                <a:solidFill>
                  <a:schemeClr val="tx2"/>
                </a:solidFill>
                <a:latin typeface="Arial" panose="020B0604020202020204" pitchFamily="34" charset="0"/>
                <a:cs typeface="Arial" panose="020B0604020202020204" pitchFamily="34" charset="0"/>
              </a:rPr>
              <a:t>eg</a:t>
            </a:r>
            <a:r>
              <a:rPr lang="en-GB" dirty="0">
                <a:solidFill>
                  <a:schemeClr val="tx2"/>
                </a:solidFill>
                <a:latin typeface="Arial" panose="020B0604020202020204" pitchFamily="34" charset="0"/>
                <a:cs typeface="Arial" panose="020B0604020202020204" pitchFamily="34" charset="0"/>
              </a:rPr>
              <a:t>. BAS Basketball) (see next page for all clubs)</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Expense Type – This is a code that groups types of expenditure (</a:t>
            </a:r>
            <a:r>
              <a:rPr lang="en-GB" dirty="0" err="1">
                <a:solidFill>
                  <a:schemeClr val="tx2"/>
                </a:solidFill>
                <a:latin typeface="Arial" panose="020B0604020202020204" pitchFamily="34" charset="0"/>
                <a:cs typeface="Arial" panose="020B0604020202020204" pitchFamily="34" charset="0"/>
              </a:rPr>
              <a:t>eg</a:t>
            </a:r>
            <a:r>
              <a:rPr lang="en-GB" dirty="0">
                <a:solidFill>
                  <a:schemeClr val="tx2"/>
                </a:solidFill>
                <a:latin typeface="Arial" panose="020B0604020202020204" pitchFamily="34" charset="0"/>
                <a:cs typeface="Arial" panose="020B0604020202020204" pitchFamily="34" charset="0"/>
              </a:rPr>
              <a:t>. 52210 – entry fees) (see two pages over for all codes)</a:t>
            </a:r>
          </a:p>
          <a:p>
            <a:endParaRPr lang="en-GB" dirty="0">
              <a:solidFill>
                <a:schemeClr val="tx2"/>
              </a:solidFill>
              <a:latin typeface="Arial" panose="020B0604020202020204" pitchFamily="34" charset="0"/>
              <a:cs typeface="Arial" panose="020B0604020202020204" pitchFamily="34" charset="0"/>
            </a:endParaRPr>
          </a:p>
          <a:p>
            <a:endParaRPr lang="en-GB" sz="2000" dirty="0">
              <a:solidFill>
                <a:schemeClr val="tx2"/>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681038" y="315967"/>
            <a:ext cx="8543925" cy="814744"/>
          </a:xfrm>
        </p:spPr>
        <p:txBody>
          <a:bodyPr/>
          <a:lstStyle/>
          <a:p>
            <a:pPr algn="r"/>
            <a:r>
              <a:rPr lang="en-GB" dirty="0"/>
              <a:t>Processing Finance Forms</a:t>
            </a:r>
          </a:p>
        </p:txBody>
      </p:sp>
    </p:spTree>
    <p:extLst>
      <p:ext uri="{BB962C8B-B14F-4D97-AF65-F5344CB8AC3E}">
        <p14:creationId xmlns:p14="http://schemas.microsoft.com/office/powerpoint/2010/main" val="59678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038" y="1130711"/>
            <a:ext cx="7509234" cy="4431983"/>
          </a:xfrm>
          <a:prstGeom prst="rect">
            <a:avLst/>
          </a:prstGeom>
          <a:noFill/>
        </p:spPr>
        <p:txBody>
          <a:bodyPr wrap="square" rtlCol="0">
            <a:spAutoFit/>
          </a:bodyPr>
          <a:lstStyle/>
          <a:p>
            <a:r>
              <a:rPr lang="en-GB" sz="2400" b="1" dirty="0">
                <a:solidFill>
                  <a:schemeClr val="tx2"/>
                </a:solidFill>
                <a:latin typeface="Arial" panose="020B0604020202020204" pitchFamily="34" charset="0"/>
                <a:cs typeface="Arial" panose="020B0604020202020204" pitchFamily="34" charset="0"/>
              </a:rPr>
              <a:t>Correctly filling in a form</a:t>
            </a:r>
          </a:p>
          <a:p>
            <a:pPr marL="457200" indent="-457200">
              <a:buAutoNum type="arabicPeriod"/>
            </a:pPr>
            <a:r>
              <a:rPr lang="en-GB" sz="2000" dirty="0">
                <a:solidFill>
                  <a:schemeClr val="tx2"/>
                </a:solidFill>
                <a:latin typeface="Arial" panose="020B0604020202020204" pitchFamily="34" charset="0"/>
                <a:cs typeface="Arial" panose="020B0604020202020204" pitchFamily="34" charset="0"/>
              </a:rPr>
              <a:t>Correctly fill in the cost code, department, and expense type.</a:t>
            </a:r>
          </a:p>
          <a:p>
            <a:pPr marL="457200" indent="-457200">
              <a:buAutoNum type="arabicPeriod"/>
            </a:pPr>
            <a:r>
              <a:rPr lang="en-GB" sz="2000" dirty="0">
                <a:solidFill>
                  <a:schemeClr val="tx2"/>
                </a:solidFill>
                <a:latin typeface="Arial" panose="020B0604020202020204" pitchFamily="34" charset="0"/>
                <a:cs typeface="Arial" panose="020B0604020202020204" pitchFamily="34" charset="0"/>
              </a:rPr>
              <a:t>Get the Chair or Treasurer to sign the form. Only they can do this</a:t>
            </a:r>
          </a:p>
          <a:p>
            <a:pPr marL="457200" indent="-457200">
              <a:buAutoNum type="arabicPeriod"/>
            </a:pPr>
            <a:r>
              <a:rPr lang="en-GB" sz="2000" dirty="0">
                <a:solidFill>
                  <a:schemeClr val="tx2"/>
                </a:solidFill>
                <a:latin typeface="Arial" panose="020B0604020202020204" pitchFamily="34" charset="0"/>
                <a:cs typeface="Arial" panose="020B0604020202020204" pitchFamily="34" charset="0"/>
              </a:rPr>
              <a:t>Double check all details are correct. Remember you can’t authorise a payment to yourself!</a:t>
            </a:r>
          </a:p>
          <a:p>
            <a:pPr marL="457200" indent="-457200">
              <a:buAutoNum type="arabicPeriod"/>
            </a:pPr>
            <a:r>
              <a:rPr lang="en-GB" sz="2000" dirty="0">
                <a:solidFill>
                  <a:schemeClr val="tx2"/>
                </a:solidFill>
                <a:latin typeface="Arial" panose="020B0604020202020204" pitchFamily="34" charset="0"/>
                <a:cs typeface="Arial" panose="020B0604020202020204" pitchFamily="34" charset="0"/>
              </a:rPr>
              <a:t>Bring the form to the Sport Office and put it in the ‘Sport In Tray’</a:t>
            </a:r>
          </a:p>
          <a:p>
            <a:pPr marL="457200" indent="-457200">
              <a:buAutoNum type="arabicPeriod"/>
            </a:pPr>
            <a:r>
              <a:rPr lang="en-GB" sz="2000" dirty="0">
                <a:solidFill>
                  <a:schemeClr val="tx2"/>
                </a:solidFill>
                <a:latin typeface="Arial" panose="020B0604020202020204" pitchFamily="34" charset="0"/>
                <a:cs typeface="Arial" panose="020B0604020202020204" pitchFamily="34" charset="0"/>
              </a:rPr>
              <a:t>The Sport Exec Treasurers will then counter sign</a:t>
            </a:r>
          </a:p>
          <a:p>
            <a:pPr marL="457200" indent="-457200">
              <a:buAutoNum type="arabicPeriod"/>
            </a:pPr>
            <a:endParaRPr lang="en-GB" sz="2000" dirty="0">
              <a:solidFill>
                <a:schemeClr val="tx2"/>
              </a:solidFill>
              <a:latin typeface="Arial" panose="020B0604020202020204" pitchFamily="34" charset="0"/>
              <a:cs typeface="Arial" panose="020B0604020202020204" pitchFamily="34" charset="0"/>
            </a:endParaRPr>
          </a:p>
          <a:p>
            <a:r>
              <a:rPr lang="en-GB" sz="2000" dirty="0">
                <a:solidFill>
                  <a:srgbClr val="FF0000"/>
                </a:solidFill>
                <a:latin typeface="Arial" panose="020B0604020202020204" pitchFamily="34" charset="0"/>
                <a:cs typeface="Arial" panose="020B0604020202020204" pitchFamily="34" charset="0"/>
              </a:rPr>
              <a:t>This process can take up to two weeks so give yourself plenty of time when planning activities.</a:t>
            </a:r>
          </a:p>
          <a:p>
            <a:endParaRPr lang="en-GB" dirty="0">
              <a:solidFill>
                <a:schemeClr val="tx2"/>
              </a:solidFill>
              <a:latin typeface="Arial" panose="020B0604020202020204" pitchFamily="34" charset="0"/>
              <a:cs typeface="Arial" panose="020B0604020202020204" pitchFamily="34" charset="0"/>
            </a:endParaRPr>
          </a:p>
          <a:p>
            <a:endParaRPr lang="en-GB" sz="2000" dirty="0">
              <a:solidFill>
                <a:schemeClr val="tx2"/>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681038" y="315967"/>
            <a:ext cx="8543925" cy="814744"/>
          </a:xfrm>
        </p:spPr>
        <p:txBody>
          <a:bodyPr/>
          <a:lstStyle/>
          <a:p>
            <a:pPr algn="r"/>
            <a:r>
              <a:rPr lang="en-GB" dirty="0"/>
              <a:t>Processing Finance Forms</a:t>
            </a:r>
          </a:p>
        </p:txBody>
      </p:sp>
    </p:spTree>
    <p:extLst>
      <p:ext uri="{BB962C8B-B14F-4D97-AF65-F5344CB8AC3E}">
        <p14:creationId xmlns:p14="http://schemas.microsoft.com/office/powerpoint/2010/main" val="229934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038" y="1130711"/>
            <a:ext cx="7509234" cy="4801314"/>
          </a:xfrm>
          <a:prstGeom prst="rect">
            <a:avLst/>
          </a:prstGeom>
          <a:noFill/>
        </p:spPr>
        <p:txBody>
          <a:bodyPr wrap="square" rtlCol="0">
            <a:spAutoFit/>
          </a:bodyPr>
          <a:lstStyle/>
          <a:p>
            <a:r>
              <a:rPr lang="en-GB" sz="2000" b="1" dirty="0">
                <a:solidFill>
                  <a:schemeClr val="tx2"/>
                </a:solidFill>
                <a:latin typeface="Arial" panose="020B0604020202020204" pitchFamily="34" charset="0"/>
                <a:cs typeface="Arial" panose="020B0604020202020204" pitchFamily="34" charset="0"/>
              </a:rPr>
              <a:t>Dealing with an invoice</a:t>
            </a:r>
          </a:p>
          <a:p>
            <a:r>
              <a:rPr lang="en-GB" dirty="0">
                <a:solidFill>
                  <a:schemeClr val="tx2"/>
                </a:solidFill>
                <a:latin typeface="Arial" panose="020B0604020202020204" pitchFamily="34" charset="0"/>
                <a:cs typeface="Arial" panose="020B0604020202020204" pitchFamily="34" charset="0"/>
              </a:rPr>
              <a:t>Sometime a company will give you an invoice for a product or service. These are dealt with slightly differently.</a:t>
            </a:r>
          </a:p>
          <a:p>
            <a:pPr marL="457200" indent="-457200">
              <a:buAutoNum type="arabicPeriod"/>
            </a:pPr>
            <a:endParaRPr lang="en-GB" dirty="0">
              <a:solidFill>
                <a:schemeClr val="tx2"/>
              </a:solidFill>
              <a:latin typeface="Arial" panose="020B0604020202020204" pitchFamily="34" charset="0"/>
              <a:cs typeface="Arial" panose="020B0604020202020204" pitchFamily="34" charset="0"/>
            </a:endParaRPr>
          </a:p>
          <a:p>
            <a:pPr marL="457200" indent="-457200">
              <a:buAutoNum type="arabicPeriod"/>
            </a:pPr>
            <a:r>
              <a:rPr lang="en-GB" dirty="0">
                <a:solidFill>
                  <a:schemeClr val="tx2"/>
                </a:solidFill>
                <a:latin typeface="Arial" panose="020B0604020202020204" pitchFamily="34" charset="0"/>
                <a:cs typeface="Arial" panose="020B0604020202020204" pitchFamily="34" charset="0"/>
              </a:rPr>
              <a:t>Take the invoice to the finance office they will stamp and sign it.</a:t>
            </a:r>
          </a:p>
          <a:p>
            <a:pPr marL="457200" indent="-457200">
              <a:buAutoNum type="arabicPeriod"/>
            </a:pPr>
            <a:r>
              <a:rPr lang="en-GB" dirty="0">
                <a:solidFill>
                  <a:schemeClr val="tx2"/>
                </a:solidFill>
                <a:latin typeface="Arial" panose="020B0604020202020204" pitchFamily="34" charset="0"/>
                <a:cs typeface="Arial" panose="020B0604020202020204" pitchFamily="34" charset="0"/>
              </a:rPr>
              <a:t>Correctly fill in the cost code, department, and expense type.</a:t>
            </a:r>
          </a:p>
          <a:p>
            <a:pPr marL="457200" indent="-457200">
              <a:buAutoNum type="arabicPeriod"/>
            </a:pPr>
            <a:r>
              <a:rPr lang="en-GB" dirty="0">
                <a:solidFill>
                  <a:schemeClr val="tx2"/>
                </a:solidFill>
                <a:latin typeface="Arial" panose="020B0604020202020204" pitchFamily="34" charset="0"/>
                <a:cs typeface="Arial" panose="020B0604020202020204" pitchFamily="34" charset="0"/>
              </a:rPr>
              <a:t>Get the Chair or Treasurer to sign the invoice. Only they can do this.</a:t>
            </a:r>
          </a:p>
          <a:p>
            <a:pPr marL="457200" indent="-457200">
              <a:buAutoNum type="arabicPeriod"/>
            </a:pPr>
            <a:r>
              <a:rPr lang="en-GB" dirty="0">
                <a:solidFill>
                  <a:schemeClr val="tx2"/>
                </a:solidFill>
                <a:latin typeface="Arial" panose="020B0604020202020204" pitchFamily="34" charset="0"/>
                <a:cs typeface="Arial" panose="020B0604020202020204" pitchFamily="34" charset="0"/>
              </a:rPr>
              <a:t>Double check all details are correct. Remember you can’t authorise a payment to yourself!</a:t>
            </a:r>
          </a:p>
          <a:p>
            <a:pPr marL="457200" indent="-457200">
              <a:buAutoNum type="arabicPeriod"/>
            </a:pPr>
            <a:r>
              <a:rPr lang="en-GB" dirty="0">
                <a:solidFill>
                  <a:schemeClr val="tx2"/>
                </a:solidFill>
                <a:latin typeface="Arial" panose="020B0604020202020204" pitchFamily="34" charset="0"/>
                <a:cs typeface="Arial" panose="020B0604020202020204" pitchFamily="34" charset="0"/>
              </a:rPr>
              <a:t>Bring the invoice to the Sport Office and put it in the ‘Sport In Tray’</a:t>
            </a:r>
          </a:p>
          <a:p>
            <a:pPr marL="457200" indent="-457200">
              <a:buAutoNum type="arabicPeriod"/>
            </a:pPr>
            <a:r>
              <a:rPr lang="en-GB" dirty="0">
                <a:solidFill>
                  <a:schemeClr val="tx2"/>
                </a:solidFill>
                <a:latin typeface="Arial" panose="020B0604020202020204" pitchFamily="34" charset="0"/>
                <a:cs typeface="Arial" panose="020B0604020202020204" pitchFamily="34" charset="0"/>
              </a:rPr>
              <a:t>The Sport Exec Treasurers will then counter sign</a:t>
            </a:r>
          </a:p>
          <a:p>
            <a:pPr marL="457200" indent="-457200">
              <a:buAutoNum type="arabicPeriod"/>
            </a:pPr>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This process can take up to two weeks so give yourself plenty of time when planning activities.</a:t>
            </a:r>
          </a:p>
          <a:p>
            <a:endParaRPr lang="en-GB" sz="1600" dirty="0">
              <a:solidFill>
                <a:schemeClr val="tx2"/>
              </a:solidFill>
              <a:latin typeface="Arial" panose="020B0604020202020204" pitchFamily="34" charset="0"/>
              <a:cs typeface="Arial" panose="020B0604020202020204" pitchFamily="34" charset="0"/>
            </a:endParaRPr>
          </a:p>
          <a:p>
            <a:endParaRPr lang="en-GB" dirty="0">
              <a:solidFill>
                <a:schemeClr val="tx2"/>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681038" y="315967"/>
            <a:ext cx="8543925" cy="814744"/>
          </a:xfrm>
        </p:spPr>
        <p:txBody>
          <a:bodyPr/>
          <a:lstStyle/>
          <a:p>
            <a:pPr algn="r"/>
            <a:r>
              <a:rPr lang="en-GB" dirty="0"/>
              <a:t>Processing Finance Forms</a:t>
            </a:r>
          </a:p>
        </p:txBody>
      </p:sp>
    </p:spTree>
    <p:extLst>
      <p:ext uri="{BB962C8B-B14F-4D97-AF65-F5344CB8AC3E}">
        <p14:creationId xmlns:p14="http://schemas.microsoft.com/office/powerpoint/2010/main" val="289796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1038" y="315967"/>
            <a:ext cx="8543925" cy="814744"/>
          </a:xfrm>
        </p:spPr>
        <p:txBody>
          <a:bodyPr/>
          <a:lstStyle/>
          <a:p>
            <a:pPr algn="r"/>
            <a:r>
              <a:rPr lang="en-GB" dirty="0"/>
              <a:t>Sport Club Department Codes</a:t>
            </a:r>
          </a:p>
        </p:txBody>
      </p:sp>
      <p:graphicFrame>
        <p:nvGraphicFramePr>
          <p:cNvPr id="2" name="Table 1"/>
          <p:cNvGraphicFramePr>
            <a:graphicFrameLocks noGrp="1"/>
          </p:cNvGraphicFramePr>
          <p:nvPr>
            <p:extLst>
              <p:ext uri="{D42A27DB-BD31-4B8C-83A1-F6EECF244321}">
                <p14:modId xmlns:p14="http://schemas.microsoft.com/office/powerpoint/2010/main" val="2186877852"/>
              </p:ext>
            </p:extLst>
          </p:nvPr>
        </p:nvGraphicFramePr>
        <p:xfrm>
          <a:off x="2121729" y="1230284"/>
          <a:ext cx="5662541" cy="4351350"/>
        </p:xfrm>
        <a:graphic>
          <a:graphicData uri="http://schemas.openxmlformats.org/drawingml/2006/table">
            <a:tbl>
              <a:tblPr>
                <a:tableStyleId>{5C22544A-7EE6-4342-B048-85BDC9FD1C3A}</a:tableStyleId>
              </a:tblPr>
              <a:tblGrid>
                <a:gridCol w="556971">
                  <a:extLst>
                    <a:ext uri="{9D8B030D-6E8A-4147-A177-3AD203B41FA5}">
                      <a16:colId xmlns:a16="http://schemas.microsoft.com/office/drawing/2014/main" val="1568234452"/>
                    </a:ext>
                  </a:extLst>
                </a:gridCol>
                <a:gridCol w="1995814">
                  <a:extLst>
                    <a:ext uri="{9D8B030D-6E8A-4147-A177-3AD203B41FA5}">
                      <a16:colId xmlns:a16="http://schemas.microsoft.com/office/drawing/2014/main" val="2613553497"/>
                    </a:ext>
                  </a:extLst>
                </a:gridCol>
                <a:gridCol w="556971">
                  <a:extLst>
                    <a:ext uri="{9D8B030D-6E8A-4147-A177-3AD203B41FA5}">
                      <a16:colId xmlns:a16="http://schemas.microsoft.com/office/drawing/2014/main" val="1957562410"/>
                    </a:ext>
                  </a:extLst>
                </a:gridCol>
                <a:gridCol w="556971">
                  <a:extLst>
                    <a:ext uri="{9D8B030D-6E8A-4147-A177-3AD203B41FA5}">
                      <a16:colId xmlns:a16="http://schemas.microsoft.com/office/drawing/2014/main" val="1502789548"/>
                    </a:ext>
                  </a:extLst>
                </a:gridCol>
                <a:gridCol w="1995814">
                  <a:extLst>
                    <a:ext uri="{9D8B030D-6E8A-4147-A177-3AD203B41FA5}">
                      <a16:colId xmlns:a16="http://schemas.microsoft.com/office/drawing/2014/main" val="2383251963"/>
                    </a:ext>
                  </a:extLst>
                </a:gridCol>
              </a:tblGrid>
              <a:tr h="174054">
                <a:tc>
                  <a:txBody>
                    <a:bodyPr/>
                    <a:lstStyle/>
                    <a:p>
                      <a:pPr algn="l" fontAlgn="b"/>
                      <a:r>
                        <a:rPr lang="en-GB" sz="1000" u="none" strike="noStrike">
                          <a:effectLst/>
                        </a:rPr>
                        <a:t>AMF</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American Football</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LAT</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Latin and Ballroom</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72518031"/>
                  </a:ext>
                </a:extLst>
              </a:tr>
              <a:tr h="174054">
                <a:tc>
                  <a:txBody>
                    <a:bodyPr/>
                    <a:lstStyle/>
                    <a:p>
                      <a:pPr algn="l" fontAlgn="b"/>
                      <a:r>
                        <a:rPr lang="en-GB" sz="1000" u="none" strike="noStrike">
                          <a:effectLst/>
                        </a:rPr>
                        <a:t>ARC</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Archery</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MOT</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Motorsports</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2086952891"/>
                  </a:ext>
                </a:extLst>
              </a:tr>
              <a:tr h="174054">
                <a:tc>
                  <a:txBody>
                    <a:bodyPr/>
                    <a:lstStyle/>
                    <a:p>
                      <a:pPr algn="l" fontAlgn="b"/>
                      <a:r>
                        <a:rPr lang="en-GB" sz="1000" u="none" strike="noStrike">
                          <a:effectLst/>
                        </a:rPr>
                        <a:t>ASF</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Association Football &amp; Futsal</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MOU</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Mountaineering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336949246"/>
                  </a:ext>
                </a:extLst>
              </a:tr>
              <a:tr h="174054">
                <a:tc>
                  <a:txBody>
                    <a:bodyPr/>
                    <a:lstStyle/>
                    <a:p>
                      <a:pPr algn="l" fontAlgn="b"/>
                      <a:r>
                        <a:rPr lang="en-GB" sz="1000" u="none" strike="noStrike">
                          <a:effectLst/>
                        </a:rPr>
                        <a:t>ATH</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Athletics</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NET</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Netball</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431832626"/>
                  </a:ext>
                </a:extLst>
              </a:tr>
              <a:tr h="174054">
                <a:tc>
                  <a:txBody>
                    <a:bodyPr/>
                    <a:lstStyle/>
                    <a:p>
                      <a:pPr algn="l" fontAlgn="b"/>
                      <a:r>
                        <a:rPr lang="en-GB" sz="1000" u="none" strike="noStrike">
                          <a:effectLst/>
                        </a:rPr>
                        <a:t>BAD</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Badminton</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RID</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Riding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902345114"/>
                  </a:ext>
                </a:extLst>
              </a:tr>
              <a:tr h="174054">
                <a:tc>
                  <a:txBody>
                    <a:bodyPr/>
                    <a:lstStyle/>
                    <a:p>
                      <a:pPr algn="l" fontAlgn="b"/>
                      <a:r>
                        <a:rPr lang="en-GB" sz="1000" u="none" strike="noStrike">
                          <a:effectLst/>
                        </a:rPr>
                        <a:t>BAS</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Basketball</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ROU</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Rounders</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466686643"/>
                  </a:ext>
                </a:extLst>
              </a:tr>
              <a:tr h="174054">
                <a:tc>
                  <a:txBody>
                    <a:bodyPr/>
                    <a:lstStyle/>
                    <a:p>
                      <a:pPr algn="l" fontAlgn="b"/>
                      <a:r>
                        <a:rPr lang="en-GB" sz="1000" u="none" strike="noStrike">
                          <a:effectLst/>
                        </a:rPr>
                        <a:t>BOX</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Boxing</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ROW</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Rowing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842865908"/>
                  </a:ext>
                </a:extLst>
              </a:tr>
              <a:tr h="174054">
                <a:tc>
                  <a:txBody>
                    <a:bodyPr/>
                    <a:lstStyle/>
                    <a:p>
                      <a:pPr algn="l" fontAlgn="b"/>
                      <a:r>
                        <a:rPr lang="en-GB" sz="1000" u="none" strike="noStrike">
                          <a:effectLst/>
                        </a:rPr>
                        <a:t>CAN</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Canoe Club</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RUG</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dirty="0">
                          <a:effectLst/>
                        </a:rPr>
                        <a:t>Rugby</a:t>
                      </a:r>
                      <a:endParaRPr lang="en-GB" sz="10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190836606"/>
                  </a:ext>
                </a:extLst>
              </a:tr>
              <a:tr h="174054">
                <a:tc>
                  <a:txBody>
                    <a:bodyPr/>
                    <a:lstStyle/>
                    <a:p>
                      <a:pPr algn="l" fontAlgn="b"/>
                      <a:r>
                        <a:rPr lang="en-GB" sz="1000" u="none" strike="noStrike">
                          <a:effectLst/>
                        </a:rPr>
                        <a:t>CHE</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Cheerleading</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SHO</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Shooting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606509501"/>
                  </a:ext>
                </a:extLst>
              </a:tr>
              <a:tr h="174054">
                <a:tc>
                  <a:txBody>
                    <a:bodyPr/>
                    <a:lstStyle/>
                    <a:p>
                      <a:pPr algn="l" fontAlgn="b"/>
                      <a:r>
                        <a:rPr lang="en-GB" sz="1000" u="none" strike="noStrike">
                          <a:effectLst/>
                        </a:rPr>
                        <a:t>CRI</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Cricket</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SKY</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Skydiving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66848399"/>
                  </a:ext>
                </a:extLst>
              </a:tr>
              <a:tr h="174054">
                <a:tc>
                  <a:txBody>
                    <a:bodyPr/>
                    <a:lstStyle/>
                    <a:p>
                      <a:pPr algn="l" fontAlgn="b"/>
                      <a:r>
                        <a:rPr lang="en-GB" sz="1000" u="none" strike="noStrike">
                          <a:effectLst/>
                        </a:rPr>
                        <a:t>CUE</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Cue Sports</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SLN</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Sailing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857887584"/>
                  </a:ext>
                </a:extLst>
              </a:tr>
              <a:tr h="174054">
                <a:tc>
                  <a:txBody>
                    <a:bodyPr/>
                    <a:lstStyle/>
                    <a:p>
                      <a:pPr algn="l" fontAlgn="b"/>
                      <a:r>
                        <a:rPr lang="en-GB" sz="1000" u="none" strike="noStrike">
                          <a:effectLst/>
                        </a:rPr>
                        <a:t>CYC</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Cycling</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SNO</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Snowsports</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315179968"/>
                  </a:ext>
                </a:extLst>
              </a:tr>
              <a:tr h="174054">
                <a:tc>
                  <a:txBody>
                    <a:bodyPr/>
                    <a:lstStyle/>
                    <a:p>
                      <a:pPr algn="l" fontAlgn="b"/>
                      <a:r>
                        <a:rPr lang="en-GB" sz="1000" u="none" strike="noStrike">
                          <a:effectLst/>
                        </a:rPr>
                        <a:t>DOD</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Dodgeball</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SQU</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Squash</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2650720165"/>
                  </a:ext>
                </a:extLst>
              </a:tr>
              <a:tr h="174054">
                <a:tc>
                  <a:txBody>
                    <a:bodyPr/>
                    <a:lstStyle/>
                    <a:p>
                      <a:pPr algn="l" fontAlgn="b"/>
                      <a:r>
                        <a:rPr lang="en-GB" sz="1000" u="none" strike="noStrike">
                          <a:effectLst/>
                        </a:rPr>
                        <a:t>FEN</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Fencing</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SUR</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Surf</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17049146"/>
                  </a:ext>
                </a:extLst>
              </a:tr>
              <a:tr h="174054">
                <a:tc>
                  <a:txBody>
                    <a:bodyPr/>
                    <a:lstStyle/>
                    <a:p>
                      <a:pPr algn="l" fontAlgn="b"/>
                      <a:r>
                        <a:rPr lang="en-GB" sz="1000" u="none" strike="noStrike">
                          <a:effectLst/>
                        </a:rPr>
                        <a:t>GLI</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Gliding</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SWI</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Swimming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849774364"/>
                  </a:ext>
                </a:extLst>
              </a:tr>
              <a:tr h="174054">
                <a:tc>
                  <a:txBody>
                    <a:bodyPr/>
                    <a:lstStyle/>
                    <a:p>
                      <a:pPr algn="l" fontAlgn="b"/>
                      <a:r>
                        <a:rPr lang="en-GB" sz="1000" u="none" strike="noStrike">
                          <a:effectLst/>
                        </a:rPr>
                        <a:t>GOL</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Golf</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TAB</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Table Tennis</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123220096"/>
                  </a:ext>
                </a:extLst>
              </a:tr>
              <a:tr h="174054">
                <a:tc>
                  <a:txBody>
                    <a:bodyPr/>
                    <a:lstStyle/>
                    <a:p>
                      <a:pPr algn="l" fontAlgn="b"/>
                      <a:r>
                        <a:rPr lang="en-GB" sz="1000" u="none" strike="noStrike">
                          <a:effectLst/>
                        </a:rPr>
                        <a:t>GYM</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Gymnastics</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TAE</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Taekwondo</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836461515"/>
                  </a:ext>
                </a:extLst>
              </a:tr>
              <a:tr h="174054">
                <a:tc>
                  <a:txBody>
                    <a:bodyPr/>
                    <a:lstStyle/>
                    <a:p>
                      <a:pPr algn="l" fontAlgn="b"/>
                      <a:r>
                        <a:rPr lang="en-GB" sz="1000" u="none" strike="noStrike">
                          <a:effectLst/>
                        </a:rPr>
                        <a:t>HAN</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Handball</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TEN</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Tennis</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488382054"/>
                  </a:ext>
                </a:extLst>
              </a:tr>
              <a:tr h="174054">
                <a:tc>
                  <a:txBody>
                    <a:bodyPr/>
                    <a:lstStyle/>
                    <a:p>
                      <a:pPr algn="l" fontAlgn="b"/>
                      <a:r>
                        <a:rPr lang="en-GB" sz="1000" u="none" strike="noStrike">
                          <a:effectLst/>
                        </a:rPr>
                        <a:t>HOC</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Hockey</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TRA</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Trampolining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546006601"/>
                  </a:ext>
                </a:extLst>
              </a:tr>
              <a:tr h="174054">
                <a:tc>
                  <a:txBody>
                    <a:bodyPr/>
                    <a:lstStyle/>
                    <a:p>
                      <a:pPr algn="l" fontAlgn="b"/>
                      <a:r>
                        <a:rPr lang="en-GB" sz="1000" u="none" strike="noStrike">
                          <a:effectLst/>
                        </a:rPr>
                        <a:t>JIT</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Jiu Jitsu</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TRI</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Triathlon</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223054284"/>
                  </a:ext>
                </a:extLst>
              </a:tr>
              <a:tr h="174054">
                <a:tc>
                  <a:txBody>
                    <a:bodyPr/>
                    <a:lstStyle/>
                    <a:p>
                      <a:pPr algn="l" fontAlgn="b"/>
                      <a:r>
                        <a:rPr lang="en-GB" sz="1000" u="none" strike="noStrike">
                          <a:effectLst/>
                        </a:rPr>
                        <a:t>JUD</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Judo</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ULT</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Ultimate Frisbee</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954591155"/>
                  </a:ext>
                </a:extLst>
              </a:tr>
              <a:tr h="174054">
                <a:tc>
                  <a:txBody>
                    <a:bodyPr/>
                    <a:lstStyle/>
                    <a:p>
                      <a:pPr algn="l" fontAlgn="b"/>
                      <a:r>
                        <a:rPr lang="en-GB" sz="1000" u="none" strike="noStrike">
                          <a:effectLst/>
                        </a:rPr>
                        <a:t>KAR</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Karate</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VOL</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Volleyball</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411119842"/>
                  </a:ext>
                </a:extLst>
              </a:tr>
              <a:tr h="174054">
                <a:tc>
                  <a:txBody>
                    <a:bodyPr/>
                    <a:lstStyle/>
                    <a:p>
                      <a:pPr algn="l" fontAlgn="b"/>
                      <a:r>
                        <a:rPr lang="en-GB" sz="1000" u="none" strike="noStrike">
                          <a:effectLst/>
                        </a:rPr>
                        <a:t>KIC</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Kickboxing</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WEI</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Weightlifting</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2349053349"/>
                  </a:ext>
                </a:extLst>
              </a:tr>
              <a:tr h="174054">
                <a:tc>
                  <a:txBody>
                    <a:bodyPr/>
                    <a:lstStyle/>
                    <a:p>
                      <a:pPr algn="l" fontAlgn="b"/>
                      <a:r>
                        <a:rPr lang="en-GB" sz="1000" u="none" strike="noStrike">
                          <a:effectLst/>
                        </a:rPr>
                        <a:t>LAC</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Lacrosse</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WPO</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Water Polo</a:t>
                      </a:r>
                      <a:endParaRPr lang="en-GB" sz="10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578477545"/>
                  </a:ext>
                </a:extLst>
              </a:tr>
              <a:tr h="174054">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a:effectLst/>
                        </a:rPr>
                        <a:t>WSU</a:t>
                      </a:r>
                      <a:endParaRPr lang="en-GB" sz="1000" b="0" i="0" u="none" strike="noStrike">
                        <a:solidFill>
                          <a:srgbClr val="000000"/>
                        </a:solidFill>
                        <a:effectLst/>
                        <a:latin typeface="Calibri" panose="020F0502020204030204" pitchFamily="34" charset="0"/>
                      </a:endParaRPr>
                    </a:p>
                  </a:txBody>
                  <a:tcPr marL="8703" marR="8703" marT="8703" marB="0" anchor="b"/>
                </a:tc>
                <a:tc>
                  <a:txBody>
                    <a:bodyPr/>
                    <a:lstStyle/>
                    <a:p>
                      <a:pPr algn="l" fontAlgn="b"/>
                      <a:r>
                        <a:rPr lang="en-GB" sz="1000" u="none" strike="noStrike" dirty="0">
                          <a:effectLst/>
                        </a:rPr>
                        <a:t>Windsurfing</a:t>
                      </a:r>
                      <a:endParaRPr lang="en-GB" sz="10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3437121098"/>
                  </a:ext>
                </a:extLst>
              </a:tr>
            </a:tbl>
          </a:graphicData>
        </a:graphic>
      </p:graphicFrame>
    </p:spTree>
    <p:extLst>
      <p:ext uri="{BB962C8B-B14F-4D97-AF65-F5344CB8AC3E}">
        <p14:creationId xmlns:p14="http://schemas.microsoft.com/office/powerpoint/2010/main" val="103276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1038" y="315967"/>
            <a:ext cx="8543925" cy="814744"/>
          </a:xfrm>
        </p:spPr>
        <p:txBody>
          <a:bodyPr>
            <a:normAutofit fontScale="90000"/>
          </a:bodyPr>
          <a:lstStyle/>
          <a:p>
            <a:pPr algn="r"/>
            <a:r>
              <a:rPr lang="en-GB" dirty="0"/>
              <a:t>Sport Club Expense/Income Codes</a:t>
            </a:r>
          </a:p>
        </p:txBody>
      </p:sp>
      <p:graphicFrame>
        <p:nvGraphicFramePr>
          <p:cNvPr id="2" name="Table 1"/>
          <p:cNvGraphicFramePr>
            <a:graphicFrameLocks noGrp="1"/>
          </p:cNvGraphicFramePr>
          <p:nvPr>
            <p:extLst>
              <p:ext uri="{D42A27DB-BD31-4B8C-83A1-F6EECF244321}">
                <p14:modId xmlns:p14="http://schemas.microsoft.com/office/powerpoint/2010/main" val="2510674704"/>
              </p:ext>
            </p:extLst>
          </p:nvPr>
        </p:nvGraphicFramePr>
        <p:xfrm>
          <a:off x="1546630" y="1611385"/>
          <a:ext cx="6197599" cy="2286000"/>
        </p:xfrm>
        <a:graphic>
          <a:graphicData uri="http://schemas.openxmlformats.org/drawingml/2006/table">
            <a:tbl>
              <a:tblPr>
                <a:tableStyleId>{5C22544A-7EE6-4342-B048-85BDC9FD1C3A}</a:tableStyleId>
              </a:tblPr>
              <a:tblGrid>
                <a:gridCol w="610225">
                  <a:extLst>
                    <a:ext uri="{9D8B030D-6E8A-4147-A177-3AD203B41FA5}">
                      <a16:colId xmlns:a16="http://schemas.microsoft.com/office/drawing/2014/main" val="3365775203"/>
                    </a:ext>
                  </a:extLst>
                </a:gridCol>
                <a:gridCol w="2183462">
                  <a:extLst>
                    <a:ext uri="{9D8B030D-6E8A-4147-A177-3AD203B41FA5}">
                      <a16:colId xmlns:a16="http://schemas.microsoft.com/office/drawing/2014/main" val="3432808395"/>
                    </a:ext>
                  </a:extLst>
                </a:gridCol>
                <a:gridCol w="610225">
                  <a:extLst>
                    <a:ext uri="{9D8B030D-6E8A-4147-A177-3AD203B41FA5}">
                      <a16:colId xmlns:a16="http://schemas.microsoft.com/office/drawing/2014/main" val="2182096937"/>
                    </a:ext>
                  </a:extLst>
                </a:gridCol>
                <a:gridCol w="610225">
                  <a:extLst>
                    <a:ext uri="{9D8B030D-6E8A-4147-A177-3AD203B41FA5}">
                      <a16:colId xmlns:a16="http://schemas.microsoft.com/office/drawing/2014/main" val="3010169843"/>
                    </a:ext>
                  </a:extLst>
                </a:gridCol>
                <a:gridCol w="2183462">
                  <a:extLst>
                    <a:ext uri="{9D8B030D-6E8A-4147-A177-3AD203B41FA5}">
                      <a16:colId xmlns:a16="http://schemas.microsoft.com/office/drawing/2014/main" val="1973020742"/>
                    </a:ext>
                  </a:extLst>
                </a:gridCol>
              </a:tblGrid>
              <a:tr h="190500">
                <a:tc gridSpan="2">
                  <a:txBody>
                    <a:bodyPr/>
                    <a:lstStyle/>
                    <a:p>
                      <a:pPr algn="ctr" fontAlgn="b"/>
                      <a:r>
                        <a:rPr lang="en-GB" sz="1100" u="none" strike="noStrike">
                          <a:effectLst/>
                        </a:rPr>
                        <a:t>Income Codes</a:t>
                      </a:r>
                      <a:endParaRPr lang="en-GB"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B" sz="1100" u="none" strike="noStrike">
                          <a:effectLst/>
                        </a:rPr>
                        <a:t>Expense Codes</a:t>
                      </a:r>
                      <a:endParaRPr lang="en-GB"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extLst>
                  <a:ext uri="{0D108BD9-81ED-4DB2-BD59-A6C34878D82A}">
                    <a16:rowId xmlns:a16="http://schemas.microsoft.com/office/drawing/2014/main" val="2355950361"/>
                  </a:ext>
                </a:extLst>
              </a:tr>
              <a:tr h="190500">
                <a:tc>
                  <a:txBody>
                    <a:bodyPr/>
                    <a:lstStyle/>
                    <a:p>
                      <a:pPr algn="r" fontAlgn="b"/>
                      <a:r>
                        <a:rPr lang="en-GB" sz="1100" u="none" strike="noStrike">
                          <a:effectLst/>
                        </a:rPr>
                        <a:t>53005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Membership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Affiliation Fees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5960862"/>
                  </a:ext>
                </a:extLst>
              </a:tr>
              <a:tr h="190500">
                <a:tc>
                  <a:txBody>
                    <a:bodyPr/>
                    <a:lstStyle/>
                    <a:p>
                      <a:pPr algn="r" fontAlgn="b"/>
                      <a:r>
                        <a:rPr lang="en-GB" sz="1100" u="none" strike="noStrike">
                          <a:effectLst/>
                        </a:rPr>
                        <a:t>53010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Competition/Entry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Competition/Entry Fees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7828504"/>
                  </a:ext>
                </a:extLst>
              </a:tr>
              <a:tr h="190500">
                <a:tc>
                  <a:txBody>
                    <a:bodyPr/>
                    <a:lstStyle/>
                    <a:p>
                      <a:pPr algn="r" fontAlgn="b"/>
                      <a:r>
                        <a:rPr lang="en-GB" sz="1100" u="none" strike="noStrike">
                          <a:effectLst/>
                        </a:rPr>
                        <a:t>53015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Activities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73015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Activities Costs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3103561"/>
                  </a:ext>
                </a:extLst>
              </a:tr>
              <a:tr h="190500">
                <a:tc>
                  <a:txBody>
                    <a:bodyPr/>
                    <a:lstStyle/>
                    <a:p>
                      <a:pPr algn="r" fontAlgn="b"/>
                      <a:r>
                        <a:rPr lang="en-GB" sz="1100" u="none" strike="noStrike">
                          <a:effectLst/>
                        </a:rPr>
                        <a:t>53020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Accomodation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73020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Accomodation Costs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487716"/>
                  </a:ext>
                </a:extLst>
              </a:tr>
              <a:tr h="190500">
                <a:tc>
                  <a:txBody>
                    <a:bodyPr/>
                    <a:lstStyle/>
                    <a:p>
                      <a:pPr algn="r" fontAlgn="b"/>
                      <a:r>
                        <a:rPr lang="en-GB" sz="1100" u="none" strike="noStrike">
                          <a:effectLst/>
                        </a:rPr>
                        <a:t>53025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Training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73025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Training Costs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104473"/>
                  </a:ext>
                </a:extLst>
              </a:tr>
              <a:tr h="190500">
                <a:tc>
                  <a:txBody>
                    <a:bodyPr/>
                    <a:lstStyle/>
                    <a:p>
                      <a:pPr algn="r" fontAlgn="b"/>
                      <a:r>
                        <a:rPr lang="en-GB" sz="1100" u="none" strike="noStrike">
                          <a:effectLst/>
                        </a:rPr>
                        <a:t>53030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Transport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73030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Transport Costs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2733955"/>
                  </a:ext>
                </a:extLst>
              </a:tr>
              <a:tr h="190500">
                <a:tc>
                  <a:txBody>
                    <a:bodyPr/>
                    <a:lstStyle/>
                    <a:p>
                      <a:pPr algn="r" fontAlgn="b"/>
                      <a:r>
                        <a:rPr lang="en-GB" sz="1100" u="none" strike="noStrike">
                          <a:effectLst/>
                        </a:rPr>
                        <a:t>53035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Equipment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73035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Equipment Purchase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051801"/>
                  </a:ext>
                </a:extLst>
              </a:tr>
              <a:tr h="190500">
                <a:tc>
                  <a:txBody>
                    <a:bodyPr/>
                    <a:lstStyle/>
                    <a:p>
                      <a:pPr algn="r" fontAlgn="b"/>
                      <a:r>
                        <a:rPr lang="en-GB" sz="1100" u="none" strike="noStrike">
                          <a:effectLst/>
                        </a:rPr>
                        <a:t>53040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Merchandise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73040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Merchandise Resale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9170263"/>
                  </a:ext>
                </a:extLst>
              </a:tr>
              <a:tr h="190500">
                <a:tc>
                  <a:txBody>
                    <a:bodyPr/>
                    <a:lstStyle/>
                    <a:p>
                      <a:pPr algn="r" fontAlgn="b"/>
                      <a:r>
                        <a:rPr lang="en-GB" sz="1100" u="none" strike="noStrike">
                          <a:effectLst/>
                        </a:rPr>
                        <a:t>53045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Socials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73045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Socials Costs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1304172"/>
                  </a:ext>
                </a:extLst>
              </a:tr>
              <a:tr h="190500">
                <a:tc>
                  <a:txBody>
                    <a:bodyPr/>
                    <a:lstStyle/>
                    <a:p>
                      <a:pPr algn="r" fontAlgn="b"/>
                      <a:r>
                        <a:rPr lang="en-GB" sz="1100" u="none" strike="noStrike">
                          <a:effectLst/>
                        </a:rPr>
                        <a:t>53050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Fundraising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73046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Admin Costs SA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8016547"/>
                  </a:ext>
                </a:extLst>
              </a:tr>
              <a:tr h="190500">
                <a:tc>
                  <a:txBody>
                    <a:bodyPr/>
                    <a:lstStyle/>
                    <a:p>
                      <a:pPr algn="r" fontAlgn="b"/>
                      <a:r>
                        <a:rPr lang="en-GB" sz="1100" u="none" strike="noStrike">
                          <a:effectLst/>
                        </a:rPr>
                        <a:t>53055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Sponsorship Income SA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73047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Officials Costs SA</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9192478"/>
                  </a:ext>
                </a:extLst>
              </a:tr>
            </a:tbl>
          </a:graphicData>
        </a:graphic>
      </p:graphicFrame>
    </p:spTree>
    <p:extLst>
      <p:ext uri="{BB962C8B-B14F-4D97-AF65-F5344CB8AC3E}">
        <p14:creationId xmlns:p14="http://schemas.microsoft.com/office/powerpoint/2010/main" val="3668976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454" y="570271"/>
            <a:ext cx="7592374" cy="5327394"/>
          </a:xfrm>
          <a:prstGeom prst="rect">
            <a:avLst/>
          </a:prstGeom>
        </p:spPr>
      </p:pic>
      <p:sp>
        <p:nvSpPr>
          <p:cNvPr id="6" name="Title 1"/>
          <p:cNvSpPr>
            <a:spLocks noGrp="1"/>
          </p:cNvSpPr>
          <p:nvPr>
            <p:ph type="title"/>
          </p:nvPr>
        </p:nvSpPr>
        <p:spPr>
          <a:xfrm>
            <a:off x="681038" y="315967"/>
            <a:ext cx="8543925" cy="814744"/>
          </a:xfrm>
        </p:spPr>
        <p:txBody>
          <a:bodyPr>
            <a:normAutofit/>
          </a:bodyPr>
          <a:lstStyle/>
          <a:p>
            <a:pPr algn="r"/>
            <a:r>
              <a:rPr lang="en-GB" dirty="0"/>
              <a:t>Yellow Forms</a:t>
            </a:r>
          </a:p>
        </p:txBody>
      </p:sp>
    </p:spTree>
    <p:extLst>
      <p:ext uri="{BB962C8B-B14F-4D97-AF65-F5344CB8AC3E}">
        <p14:creationId xmlns:p14="http://schemas.microsoft.com/office/powerpoint/2010/main" val="112656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1358" y="331428"/>
            <a:ext cx="7791094" cy="5485995"/>
          </a:xfrm>
          <a:prstGeom prst="rect">
            <a:avLst/>
          </a:prstGeom>
        </p:spPr>
      </p:pic>
      <p:sp>
        <p:nvSpPr>
          <p:cNvPr id="6" name="Title 1"/>
          <p:cNvSpPr>
            <a:spLocks noGrp="1"/>
          </p:cNvSpPr>
          <p:nvPr>
            <p:ph type="title"/>
          </p:nvPr>
        </p:nvSpPr>
        <p:spPr>
          <a:xfrm>
            <a:off x="681038" y="315967"/>
            <a:ext cx="8543925" cy="814744"/>
          </a:xfrm>
        </p:spPr>
        <p:txBody>
          <a:bodyPr>
            <a:normAutofit/>
          </a:bodyPr>
          <a:lstStyle/>
          <a:p>
            <a:pPr algn="r"/>
            <a:r>
              <a:rPr lang="en-GB" dirty="0"/>
              <a:t>Yellow Forms</a:t>
            </a:r>
          </a:p>
        </p:txBody>
      </p:sp>
      <p:sp>
        <p:nvSpPr>
          <p:cNvPr id="4" name="Rectangle 3"/>
          <p:cNvSpPr/>
          <p:nvPr/>
        </p:nvSpPr>
        <p:spPr>
          <a:xfrm>
            <a:off x="2826327" y="2152996"/>
            <a:ext cx="440575" cy="13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26327" y="2094807"/>
            <a:ext cx="440575" cy="261610"/>
          </a:xfrm>
          <a:prstGeom prst="rect">
            <a:avLst/>
          </a:prstGeom>
          <a:noFill/>
        </p:spPr>
        <p:txBody>
          <a:bodyPr wrap="square" rtlCol="0">
            <a:spAutoFit/>
          </a:bodyPr>
          <a:lstStyle/>
          <a:p>
            <a:r>
              <a:rPr lang="en-GB" sz="1100" dirty="0"/>
              <a:t>4SP</a:t>
            </a:r>
          </a:p>
        </p:txBody>
      </p:sp>
    </p:spTree>
    <p:extLst>
      <p:ext uri="{BB962C8B-B14F-4D97-AF65-F5344CB8AC3E}">
        <p14:creationId xmlns:p14="http://schemas.microsoft.com/office/powerpoint/2010/main" val="295982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Contents</a:t>
            </a:r>
          </a:p>
        </p:txBody>
      </p:sp>
      <p:graphicFrame>
        <p:nvGraphicFramePr>
          <p:cNvPr id="3" name="Table 2"/>
          <p:cNvGraphicFramePr>
            <a:graphicFrameLocks noGrp="1"/>
          </p:cNvGraphicFramePr>
          <p:nvPr>
            <p:extLst>
              <p:ext uri="{D42A27DB-BD31-4B8C-83A1-F6EECF244321}">
                <p14:modId xmlns:p14="http://schemas.microsoft.com/office/powerpoint/2010/main" val="1782450077"/>
              </p:ext>
            </p:extLst>
          </p:nvPr>
        </p:nvGraphicFramePr>
        <p:xfrm>
          <a:off x="681038" y="1316156"/>
          <a:ext cx="6722652" cy="3337560"/>
        </p:xfrm>
        <a:graphic>
          <a:graphicData uri="http://schemas.openxmlformats.org/drawingml/2006/table">
            <a:tbl>
              <a:tblPr firstRow="1" bandRow="1">
                <a:tableStyleId>{5C22544A-7EE6-4342-B048-85BDC9FD1C3A}</a:tableStyleId>
              </a:tblPr>
              <a:tblGrid>
                <a:gridCol w="6722652">
                  <a:extLst>
                    <a:ext uri="{9D8B030D-6E8A-4147-A177-3AD203B41FA5}">
                      <a16:colId xmlns:a16="http://schemas.microsoft.com/office/drawing/2014/main" val="20000"/>
                    </a:ext>
                  </a:extLst>
                </a:gridCol>
              </a:tblGrid>
              <a:tr h="370840">
                <a:tc>
                  <a:txBody>
                    <a:bodyPr/>
                    <a:lstStyle/>
                    <a:p>
                      <a:r>
                        <a:rPr lang="en-GB" dirty="0"/>
                        <a:t>Topic</a:t>
                      </a:r>
                    </a:p>
                  </a:txBody>
                  <a:tcPr/>
                </a:tc>
                <a:extLst>
                  <a:ext uri="{0D108BD9-81ED-4DB2-BD59-A6C34878D82A}">
                    <a16:rowId xmlns:a16="http://schemas.microsoft.com/office/drawing/2014/main" val="10000"/>
                  </a:ext>
                </a:extLst>
              </a:tr>
              <a:tr h="370840">
                <a:tc>
                  <a:txBody>
                    <a:bodyPr/>
                    <a:lstStyle/>
                    <a:p>
                      <a:r>
                        <a:rPr lang="en-GB" dirty="0"/>
                        <a:t>Introduction to SU Finance</a:t>
                      </a:r>
                    </a:p>
                  </a:txBody>
                  <a:tcPr/>
                </a:tc>
                <a:extLst>
                  <a:ext uri="{0D108BD9-81ED-4DB2-BD59-A6C34878D82A}">
                    <a16:rowId xmlns:a16="http://schemas.microsoft.com/office/drawing/2014/main" val="10001"/>
                  </a:ext>
                </a:extLst>
              </a:tr>
              <a:tr h="370840">
                <a:tc>
                  <a:txBody>
                    <a:bodyPr/>
                    <a:lstStyle/>
                    <a:p>
                      <a:r>
                        <a:rPr lang="en-GB" dirty="0"/>
                        <a:t>Your ‘account’</a:t>
                      </a:r>
                    </a:p>
                  </a:txBody>
                  <a:tcPr/>
                </a:tc>
                <a:extLst>
                  <a:ext uri="{0D108BD9-81ED-4DB2-BD59-A6C34878D82A}">
                    <a16:rowId xmlns:a16="http://schemas.microsoft.com/office/drawing/2014/main" val="10002"/>
                  </a:ext>
                </a:extLst>
              </a:tr>
              <a:tr h="370840">
                <a:tc>
                  <a:txBody>
                    <a:bodyPr/>
                    <a:lstStyle/>
                    <a:p>
                      <a:r>
                        <a:rPr lang="en-GB" dirty="0"/>
                        <a:t>What piece</a:t>
                      </a:r>
                      <a:r>
                        <a:rPr lang="en-GB" baseline="0" dirty="0"/>
                        <a:t> of paper do I need? (payments)</a:t>
                      </a:r>
                      <a:endParaRPr lang="en-GB" dirty="0"/>
                    </a:p>
                  </a:txBody>
                  <a:tcPr/>
                </a:tc>
                <a:extLst>
                  <a:ext uri="{0D108BD9-81ED-4DB2-BD59-A6C34878D82A}">
                    <a16:rowId xmlns:a16="http://schemas.microsoft.com/office/drawing/2014/main" val="10003"/>
                  </a:ext>
                </a:extLst>
              </a:tr>
              <a:tr h="370840">
                <a:tc>
                  <a:txBody>
                    <a:bodyPr/>
                    <a:lstStyle/>
                    <a:p>
                      <a:r>
                        <a:rPr lang="en-GB" dirty="0"/>
                        <a:t>Processing Finance Forms</a:t>
                      </a:r>
                    </a:p>
                  </a:txBody>
                  <a:tcPr/>
                </a:tc>
                <a:extLst>
                  <a:ext uri="{0D108BD9-81ED-4DB2-BD59-A6C34878D82A}">
                    <a16:rowId xmlns:a16="http://schemas.microsoft.com/office/drawing/2014/main" val="10004"/>
                  </a:ext>
                </a:extLst>
              </a:tr>
              <a:tr h="370840">
                <a:tc>
                  <a:txBody>
                    <a:bodyPr/>
                    <a:lstStyle/>
                    <a:p>
                      <a:r>
                        <a:rPr lang="en-GB" dirty="0"/>
                        <a:t>Finance Codes</a:t>
                      </a:r>
                    </a:p>
                  </a:txBody>
                  <a:tcPr/>
                </a:tc>
                <a:extLst>
                  <a:ext uri="{0D108BD9-81ED-4DB2-BD59-A6C34878D82A}">
                    <a16:rowId xmlns:a16="http://schemas.microsoft.com/office/drawing/2014/main" val="10005"/>
                  </a:ext>
                </a:extLst>
              </a:tr>
              <a:tr h="370840">
                <a:tc>
                  <a:txBody>
                    <a:bodyPr/>
                    <a:lstStyle/>
                    <a:p>
                      <a:r>
                        <a:rPr lang="en-GB" dirty="0"/>
                        <a:t>Authorisation</a:t>
                      </a:r>
                      <a:r>
                        <a:rPr lang="en-GB" baseline="0" dirty="0"/>
                        <a:t> Limits</a:t>
                      </a:r>
                      <a:endParaRPr lang="en-GB" dirty="0"/>
                    </a:p>
                  </a:txBody>
                  <a:tcPr/>
                </a:tc>
                <a:extLst>
                  <a:ext uri="{0D108BD9-81ED-4DB2-BD59-A6C34878D82A}">
                    <a16:rowId xmlns:a16="http://schemas.microsoft.com/office/drawing/2014/main" val="10006"/>
                  </a:ext>
                </a:extLst>
              </a:tr>
              <a:tr h="370840">
                <a:tc>
                  <a:txBody>
                    <a:bodyPr/>
                    <a:lstStyle/>
                    <a:p>
                      <a:r>
                        <a:rPr lang="en-GB" dirty="0"/>
                        <a:t>VAT for Sports Clubs</a:t>
                      </a:r>
                    </a:p>
                  </a:txBody>
                  <a:tcPr/>
                </a:tc>
                <a:extLst>
                  <a:ext uri="{0D108BD9-81ED-4DB2-BD59-A6C34878D82A}">
                    <a16:rowId xmlns:a16="http://schemas.microsoft.com/office/drawing/2014/main" val="10007"/>
                  </a:ext>
                </a:extLst>
              </a:tr>
              <a:tr h="370840">
                <a:tc>
                  <a:txBody>
                    <a:bodyPr/>
                    <a:lstStyle/>
                    <a:p>
                      <a:r>
                        <a:rPr lang="en-GB" dirty="0"/>
                        <a:t>Fundraising</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5484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526" y="404457"/>
            <a:ext cx="8010269" cy="5229427"/>
          </a:xfrm>
          <a:prstGeom prst="rect">
            <a:avLst/>
          </a:prstGeom>
        </p:spPr>
      </p:pic>
      <p:sp>
        <p:nvSpPr>
          <p:cNvPr id="6" name="Title 1"/>
          <p:cNvSpPr>
            <a:spLocks noGrp="1"/>
          </p:cNvSpPr>
          <p:nvPr>
            <p:ph type="title"/>
          </p:nvPr>
        </p:nvSpPr>
        <p:spPr>
          <a:xfrm>
            <a:off x="681038" y="315967"/>
            <a:ext cx="8543925" cy="814744"/>
          </a:xfrm>
        </p:spPr>
        <p:txBody>
          <a:bodyPr>
            <a:normAutofit/>
          </a:bodyPr>
          <a:lstStyle/>
          <a:p>
            <a:pPr algn="r"/>
            <a:r>
              <a:rPr lang="en-GB" dirty="0"/>
              <a:t>Blue Form</a:t>
            </a:r>
          </a:p>
        </p:txBody>
      </p:sp>
    </p:spTree>
    <p:extLst>
      <p:ext uri="{BB962C8B-B14F-4D97-AF65-F5344CB8AC3E}">
        <p14:creationId xmlns:p14="http://schemas.microsoft.com/office/powerpoint/2010/main" val="1212521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1038" y="315967"/>
            <a:ext cx="8543925" cy="814744"/>
          </a:xfrm>
        </p:spPr>
        <p:txBody>
          <a:bodyPr>
            <a:normAutofit/>
          </a:bodyPr>
          <a:lstStyle/>
          <a:p>
            <a:pPr algn="r"/>
            <a:r>
              <a:rPr lang="en-GB" dirty="0"/>
              <a:t>Invoice Request Form </a:t>
            </a:r>
          </a:p>
        </p:txBody>
      </p:sp>
      <p:pic>
        <p:nvPicPr>
          <p:cNvPr id="3" name="Picture 2"/>
          <p:cNvPicPr>
            <a:picLocks noChangeAspect="1"/>
          </p:cNvPicPr>
          <p:nvPr/>
        </p:nvPicPr>
        <p:blipFill>
          <a:blip r:embed="rId2"/>
          <a:stretch>
            <a:fillRect/>
          </a:stretch>
        </p:blipFill>
        <p:spPr>
          <a:xfrm>
            <a:off x="267837" y="1052051"/>
            <a:ext cx="7852232" cy="4601497"/>
          </a:xfrm>
          <a:prstGeom prst="rect">
            <a:avLst/>
          </a:prstGeom>
        </p:spPr>
      </p:pic>
    </p:spTree>
    <p:extLst>
      <p:ext uri="{BB962C8B-B14F-4D97-AF65-F5344CB8AC3E}">
        <p14:creationId xmlns:p14="http://schemas.microsoft.com/office/powerpoint/2010/main" val="237888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3362" y="638376"/>
            <a:ext cx="7695222" cy="5037126"/>
          </a:xfrm>
          <a:prstGeom prst="rect">
            <a:avLst/>
          </a:prstGeom>
        </p:spPr>
      </p:pic>
      <p:sp>
        <p:nvSpPr>
          <p:cNvPr id="6" name="Title 1"/>
          <p:cNvSpPr>
            <a:spLocks noGrp="1"/>
          </p:cNvSpPr>
          <p:nvPr>
            <p:ph type="title"/>
          </p:nvPr>
        </p:nvSpPr>
        <p:spPr>
          <a:xfrm>
            <a:off x="681038" y="315967"/>
            <a:ext cx="8543925" cy="814744"/>
          </a:xfrm>
        </p:spPr>
        <p:txBody>
          <a:bodyPr>
            <a:normAutofit/>
          </a:bodyPr>
          <a:lstStyle/>
          <a:p>
            <a:pPr algn="r"/>
            <a:r>
              <a:rPr lang="en-GB" sz="3200" dirty="0"/>
              <a:t>Online Product Request Form</a:t>
            </a:r>
          </a:p>
        </p:txBody>
      </p:sp>
      <p:sp>
        <p:nvSpPr>
          <p:cNvPr id="5" name="TextBox 4"/>
          <p:cNvSpPr txBox="1"/>
          <p:nvPr/>
        </p:nvSpPr>
        <p:spPr>
          <a:xfrm>
            <a:off x="1030777" y="2527070"/>
            <a:ext cx="440575" cy="261610"/>
          </a:xfrm>
          <a:prstGeom prst="rect">
            <a:avLst/>
          </a:prstGeom>
          <a:noFill/>
        </p:spPr>
        <p:txBody>
          <a:bodyPr wrap="square" rtlCol="0">
            <a:spAutoFit/>
          </a:bodyPr>
          <a:lstStyle/>
          <a:p>
            <a:r>
              <a:rPr lang="en-GB" sz="1100" dirty="0"/>
              <a:t>4SP</a:t>
            </a:r>
          </a:p>
        </p:txBody>
      </p:sp>
    </p:spTree>
    <p:extLst>
      <p:ext uri="{BB962C8B-B14F-4D97-AF65-F5344CB8AC3E}">
        <p14:creationId xmlns:p14="http://schemas.microsoft.com/office/powerpoint/2010/main" val="5603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Printing and Catering</a:t>
            </a:r>
          </a:p>
        </p:txBody>
      </p:sp>
      <p:sp>
        <p:nvSpPr>
          <p:cNvPr id="3" name="TextBox 2"/>
          <p:cNvSpPr txBox="1"/>
          <p:nvPr/>
        </p:nvSpPr>
        <p:spPr>
          <a:xfrm>
            <a:off x="681038" y="1130711"/>
            <a:ext cx="7410910" cy="2246769"/>
          </a:xfrm>
          <a:prstGeom prst="rect">
            <a:avLst/>
          </a:prstGeom>
          <a:noFill/>
        </p:spPr>
        <p:txBody>
          <a:bodyPr wrap="square" rtlCol="0">
            <a:spAutoFit/>
          </a:bodyPr>
          <a:lstStyle/>
          <a:p>
            <a:r>
              <a:rPr lang="en-GB" sz="2000" dirty="0">
                <a:solidFill>
                  <a:schemeClr val="tx2"/>
                </a:solidFill>
                <a:latin typeface="Arial" panose="020B0604020202020204" pitchFamily="34" charset="0"/>
                <a:cs typeface="Arial" panose="020B0604020202020204" pitchFamily="34" charset="0"/>
              </a:rPr>
              <a:t>When using the University print service (IDPS) or ordering catering, such as for an event in the Calverton Rooms you should ask for a quote for the cost. Once you have done this attach it to an orange form to request a purchase order. A PO is a promise to pay with a reference number. It is important that you follow this procedure and get you quote approved by a staff member before you go ahead.</a:t>
            </a:r>
          </a:p>
        </p:txBody>
      </p:sp>
    </p:spTree>
    <p:extLst>
      <p:ext uri="{BB962C8B-B14F-4D97-AF65-F5344CB8AC3E}">
        <p14:creationId xmlns:p14="http://schemas.microsoft.com/office/powerpoint/2010/main" val="3379525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Cash Floats</a:t>
            </a:r>
          </a:p>
        </p:txBody>
      </p:sp>
      <p:sp>
        <p:nvSpPr>
          <p:cNvPr id="3" name="TextBox 2"/>
          <p:cNvSpPr txBox="1"/>
          <p:nvPr/>
        </p:nvSpPr>
        <p:spPr>
          <a:xfrm>
            <a:off x="681038" y="1130711"/>
            <a:ext cx="7410910" cy="2554545"/>
          </a:xfrm>
          <a:prstGeom prst="rect">
            <a:avLst/>
          </a:prstGeom>
          <a:noFill/>
        </p:spPr>
        <p:txBody>
          <a:bodyPr wrap="square" rtlCol="0">
            <a:spAutoFit/>
          </a:bodyPr>
          <a:lstStyle/>
          <a:p>
            <a:r>
              <a:rPr lang="en-GB" sz="2000" dirty="0">
                <a:solidFill>
                  <a:schemeClr val="tx2"/>
                </a:solidFill>
                <a:latin typeface="Arial" panose="020B0604020202020204" pitchFamily="34" charset="0"/>
                <a:cs typeface="Arial" panose="020B0604020202020204" pitchFamily="34" charset="0"/>
              </a:rPr>
              <a:t>A float is a sum of cash loaned to you with a cash tin to enable you to sell tickets/products on campus. To requires a cash float a tallow form should be completed with CASH FLOAT written on the top. This can be signed by the activities office. Bring the signed for to the Finance Office and they will issue the float to you in the denominations that you require. After your sales are complete you return the tin and float to the finance office and bank the savings into the club account. </a:t>
            </a:r>
          </a:p>
        </p:txBody>
      </p:sp>
    </p:spTree>
    <p:extLst>
      <p:ext uri="{BB962C8B-B14F-4D97-AF65-F5344CB8AC3E}">
        <p14:creationId xmlns:p14="http://schemas.microsoft.com/office/powerpoint/2010/main" val="449358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Authorisation Limits</a:t>
            </a:r>
          </a:p>
        </p:txBody>
      </p:sp>
      <p:sp>
        <p:nvSpPr>
          <p:cNvPr id="3" name="TextBox 2"/>
          <p:cNvSpPr txBox="1"/>
          <p:nvPr/>
        </p:nvSpPr>
        <p:spPr>
          <a:xfrm>
            <a:off x="681038" y="1130711"/>
            <a:ext cx="7410910" cy="707886"/>
          </a:xfrm>
          <a:prstGeom prst="rect">
            <a:avLst/>
          </a:prstGeom>
          <a:noFill/>
        </p:spPr>
        <p:txBody>
          <a:bodyPr wrap="square" rtlCol="0">
            <a:spAutoFit/>
          </a:bodyPr>
          <a:lstStyle/>
          <a:p>
            <a:r>
              <a:rPr lang="en-GB" sz="2000" dirty="0">
                <a:solidFill>
                  <a:schemeClr val="tx2"/>
                </a:solidFill>
                <a:latin typeface="Arial" panose="020B0604020202020204" pitchFamily="34" charset="0"/>
                <a:cs typeface="Arial" panose="020B0604020202020204" pitchFamily="34" charset="0"/>
              </a:rPr>
              <a:t>These are the people that need to sign off forms depending on the amounts</a:t>
            </a:r>
          </a:p>
        </p:txBody>
      </p:sp>
      <p:graphicFrame>
        <p:nvGraphicFramePr>
          <p:cNvPr id="4" name="Table 3"/>
          <p:cNvGraphicFramePr>
            <a:graphicFrameLocks noGrp="1"/>
          </p:cNvGraphicFramePr>
          <p:nvPr>
            <p:extLst>
              <p:ext uri="{D42A27DB-BD31-4B8C-83A1-F6EECF244321}">
                <p14:modId xmlns:p14="http://schemas.microsoft.com/office/powerpoint/2010/main" val="2380797878"/>
              </p:ext>
            </p:extLst>
          </p:nvPr>
        </p:nvGraphicFramePr>
        <p:xfrm>
          <a:off x="838686" y="1945455"/>
          <a:ext cx="6603999" cy="3418840"/>
        </p:xfrm>
        <a:graphic>
          <a:graphicData uri="http://schemas.openxmlformats.org/drawingml/2006/table">
            <a:tbl>
              <a:tblPr firstRow="1" bandRow="1">
                <a:tableStyleId>{5C22544A-7EE6-4342-B048-85BDC9FD1C3A}</a:tableStyleId>
              </a:tblPr>
              <a:tblGrid>
                <a:gridCol w="2201333">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2201333">
                  <a:extLst>
                    <a:ext uri="{9D8B030D-6E8A-4147-A177-3AD203B41FA5}">
                      <a16:colId xmlns:a16="http://schemas.microsoft.com/office/drawing/2014/main" val="20002"/>
                    </a:ext>
                  </a:extLst>
                </a:gridCol>
              </a:tblGrid>
              <a:tr h="370840">
                <a:tc>
                  <a:txBody>
                    <a:bodyPr/>
                    <a:lstStyle/>
                    <a:p>
                      <a:r>
                        <a:rPr lang="en-GB" dirty="0"/>
                        <a:t>Order Value</a:t>
                      </a:r>
                    </a:p>
                  </a:txBody>
                  <a:tcPr/>
                </a:tc>
                <a:tc>
                  <a:txBody>
                    <a:bodyPr/>
                    <a:lstStyle/>
                    <a:p>
                      <a:r>
                        <a:rPr lang="en-GB" dirty="0"/>
                        <a:t>People to sign </a:t>
                      </a:r>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r>
                        <a:rPr lang="en-GB" sz="1600" dirty="0"/>
                        <a:t>Up to £500</a:t>
                      </a:r>
                    </a:p>
                  </a:txBody>
                  <a:tcPr/>
                </a:tc>
                <a:tc>
                  <a:txBody>
                    <a:bodyPr/>
                    <a:lstStyle/>
                    <a:p>
                      <a:r>
                        <a:rPr lang="en-GB" sz="1600" dirty="0"/>
                        <a:t>Student Group Chair or Treasurer</a:t>
                      </a:r>
                    </a:p>
                  </a:txBody>
                  <a:tcPr/>
                </a:tc>
                <a:tc>
                  <a:txBody>
                    <a:bodyPr/>
                    <a:lstStyle/>
                    <a:p>
                      <a:r>
                        <a:rPr lang="en-GB" sz="1600" dirty="0"/>
                        <a:t>Area Co-ordinator</a:t>
                      </a:r>
                      <a:r>
                        <a:rPr lang="en-GB" sz="1600" baseline="0" dirty="0"/>
                        <a:t> or Sport Exec Treasurer</a:t>
                      </a:r>
                      <a:endParaRPr lang="en-GB" sz="1600" dirty="0"/>
                    </a:p>
                  </a:txBody>
                  <a:tcPr/>
                </a:tc>
                <a:extLst>
                  <a:ext uri="{0D108BD9-81ED-4DB2-BD59-A6C34878D82A}">
                    <a16:rowId xmlns:a16="http://schemas.microsoft.com/office/drawing/2014/main" val="10001"/>
                  </a:ext>
                </a:extLst>
              </a:tr>
              <a:tr h="370840">
                <a:tc>
                  <a:txBody>
                    <a:bodyPr/>
                    <a:lstStyle/>
                    <a:p>
                      <a:r>
                        <a:rPr lang="en-GB" sz="1600" dirty="0"/>
                        <a:t>Up</a:t>
                      </a:r>
                      <a:r>
                        <a:rPr lang="en-GB" sz="1600" baseline="0" dirty="0"/>
                        <a:t> to £1000</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Student Group Chair or Treasurer</a:t>
                      </a:r>
                    </a:p>
                    <a:p>
                      <a:endParaRPr lang="en-GB" sz="1600" dirty="0"/>
                    </a:p>
                  </a:txBody>
                  <a:tcPr/>
                </a:tc>
                <a:tc>
                  <a:txBody>
                    <a:bodyPr/>
                    <a:lstStyle/>
                    <a:p>
                      <a:r>
                        <a:rPr lang="en-GB" sz="1600" dirty="0"/>
                        <a:t>Exec treasurer</a:t>
                      </a:r>
                    </a:p>
                  </a:txBody>
                  <a:tcPr/>
                </a:tc>
                <a:extLst>
                  <a:ext uri="{0D108BD9-81ED-4DB2-BD59-A6C34878D82A}">
                    <a16:rowId xmlns:a16="http://schemas.microsoft.com/office/drawing/2014/main" val="10002"/>
                  </a:ext>
                </a:extLst>
              </a:tr>
              <a:tr h="370840">
                <a:tc>
                  <a:txBody>
                    <a:bodyPr/>
                    <a:lstStyle/>
                    <a:p>
                      <a:r>
                        <a:rPr lang="en-GB" sz="1600" dirty="0"/>
                        <a:t>Up to £1500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Student Group Chair or Treasurer</a:t>
                      </a:r>
                    </a:p>
                    <a:p>
                      <a:endParaRPr lang="en-GB" sz="1600" dirty="0"/>
                    </a:p>
                  </a:txBody>
                  <a:tcPr/>
                </a:tc>
                <a:tc>
                  <a:txBody>
                    <a:bodyPr/>
                    <a:lstStyle/>
                    <a:p>
                      <a:r>
                        <a:rPr lang="en-GB" sz="1600" dirty="0"/>
                        <a:t>Sport</a:t>
                      </a:r>
                      <a:r>
                        <a:rPr lang="en-GB" sz="1600" baseline="0" dirty="0"/>
                        <a:t> Officer or Activities Manager</a:t>
                      </a:r>
                      <a:endParaRPr lang="en-GB" sz="1600" dirty="0"/>
                    </a:p>
                  </a:txBody>
                  <a:tcPr/>
                </a:tc>
                <a:extLst>
                  <a:ext uri="{0D108BD9-81ED-4DB2-BD59-A6C34878D82A}">
                    <a16:rowId xmlns:a16="http://schemas.microsoft.com/office/drawing/2014/main" val="10003"/>
                  </a:ext>
                </a:extLst>
              </a:tr>
              <a:tr h="370840">
                <a:tc>
                  <a:txBody>
                    <a:bodyPr/>
                    <a:lstStyle/>
                    <a:p>
                      <a:r>
                        <a:rPr lang="en-GB" sz="1600" dirty="0"/>
                        <a:t>Over £1500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Student Group Chair or Treasurer</a:t>
                      </a:r>
                    </a:p>
                    <a:p>
                      <a:endParaRPr lang="en-GB" sz="1600" dirty="0"/>
                    </a:p>
                  </a:txBody>
                  <a:tcPr/>
                </a:tc>
                <a:tc>
                  <a:txBody>
                    <a:bodyPr/>
                    <a:lstStyle/>
                    <a:p>
                      <a:r>
                        <a:rPr lang="en-GB" sz="1600" dirty="0"/>
                        <a:t>Sport Officer</a:t>
                      </a:r>
                      <a:r>
                        <a:rPr lang="en-GB" sz="1600" baseline="0" dirty="0"/>
                        <a:t> and Finance Director</a:t>
                      </a:r>
                      <a:endParaRPr lang="en-GB"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79765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VAT for Sports Clubs</a:t>
            </a:r>
          </a:p>
        </p:txBody>
      </p:sp>
      <p:sp>
        <p:nvSpPr>
          <p:cNvPr id="3" name="TextBox 2"/>
          <p:cNvSpPr txBox="1"/>
          <p:nvPr/>
        </p:nvSpPr>
        <p:spPr>
          <a:xfrm>
            <a:off x="779360" y="943897"/>
            <a:ext cx="7410910" cy="4770537"/>
          </a:xfrm>
          <a:prstGeom prst="rect">
            <a:avLst/>
          </a:prstGeom>
          <a:noFill/>
        </p:spPr>
        <p:txBody>
          <a:bodyPr wrap="square" rtlCol="0">
            <a:spAutoFit/>
          </a:bodyPr>
          <a:lstStyle/>
          <a:p>
            <a:r>
              <a:rPr lang="en-GB" sz="2400" b="1" dirty="0">
                <a:solidFill>
                  <a:schemeClr val="tx2"/>
                </a:solidFill>
                <a:latin typeface="Arial" panose="020B0604020202020204" pitchFamily="34" charset="0"/>
                <a:cs typeface="Arial" panose="020B0604020202020204" pitchFamily="34" charset="0"/>
              </a:rPr>
              <a:t>What is VAT?</a:t>
            </a:r>
          </a:p>
          <a:p>
            <a:r>
              <a:rPr lang="en-GB" sz="1600" dirty="0">
                <a:solidFill>
                  <a:schemeClr val="tx2"/>
                </a:solidFill>
                <a:latin typeface="Arial" panose="020B0604020202020204" pitchFamily="34" charset="0"/>
                <a:cs typeface="Arial" panose="020B0604020202020204" pitchFamily="34" charset="0"/>
              </a:rPr>
              <a:t>VAT (Value added tax), is a form of taxation raised by the government, collected by companies (i.e. The Students Union) on behalf of the government. You must have a VAT receipt/Invoice with the VAT number of the company otherwise you will always be charged the gross amount.</a:t>
            </a:r>
          </a:p>
          <a:p>
            <a:endParaRPr lang="en-GB" sz="12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Sport Clubs are exempt from VAT on all payments EXCEPT socials and equipment for re-sale. This doesn’t mean you don’t pay VAT, it just means that it is accounted for differently. </a:t>
            </a:r>
          </a:p>
          <a:p>
            <a:endParaRPr lang="en-GB" sz="16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Basically, for all payments on exempt items, the club account shows income and expenditure including VAT. For Socials and Equipment for resale all income and expenditure is show excluding VAT</a:t>
            </a:r>
          </a:p>
          <a:p>
            <a:endParaRPr lang="en-GB" sz="1600" dirty="0">
              <a:solidFill>
                <a:schemeClr val="tx2"/>
              </a:solidFill>
              <a:latin typeface="Arial" panose="020B0604020202020204" pitchFamily="34" charset="0"/>
              <a:cs typeface="Arial" panose="020B0604020202020204" pitchFamily="34" charset="0"/>
            </a:endParaRPr>
          </a:p>
          <a:p>
            <a:r>
              <a:rPr lang="en-GB" sz="1600" dirty="0">
                <a:solidFill>
                  <a:srgbClr val="FF0000"/>
                </a:solidFill>
                <a:latin typeface="Arial" panose="020B0604020202020204" pitchFamily="34" charset="0"/>
                <a:cs typeface="Arial" panose="020B0604020202020204" pitchFamily="34" charset="0"/>
              </a:rPr>
              <a:t>VAT is probably the biggest source of confusion for clubs so please ask at the finance office if you are unsure.</a:t>
            </a:r>
          </a:p>
          <a:p>
            <a:endParaRPr lang="en-GB" dirty="0">
              <a:solidFill>
                <a:schemeClr val="tx2"/>
              </a:solidFill>
              <a:latin typeface="Arial" panose="020B0604020202020204" pitchFamily="34" charset="0"/>
              <a:cs typeface="Arial" panose="020B0604020202020204" pitchFamily="34" charset="0"/>
            </a:endParaRPr>
          </a:p>
          <a:p>
            <a:endParaRPr lang="en-GB"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70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VAT for Sports Clubs</a:t>
            </a:r>
          </a:p>
        </p:txBody>
      </p:sp>
      <p:sp>
        <p:nvSpPr>
          <p:cNvPr id="4" name="TextBox 3"/>
          <p:cNvSpPr txBox="1"/>
          <p:nvPr/>
        </p:nvSpPr>
        <p:spPr>
          <a:xfrm>
            <a:off x="462116" y="1219200"/>
            <a:ext cx="7580671" cy="3416320"/>
          </a:xfrm>
          <a:prstGeom prst="rect">
            <a:avLst/>
          </a:prstGeom>
          <a:noFill/>
        </p:spPr>
        <p:txBody>
          <a:bodyPr wrap="square" rtlCol="0">
            <a:spAutoFit/>
          </a:bodyPr>
          <a:lstStyle/>
          <a:p>
            <a:r>
              <a:rPr lang="en-GB" dirty="0"/>
              <a:t>Example for Social/Equipment for resale:</a:t>
            </a:r>
          </a:p>
          <a:p>
            <a:endParaRPr lang="en-GB" dirty="0"/>
          </a:p>
          <a:p>
            <a:r>
              <a:rPr lang="en-GB" dirty="0"/>
              <a:t>You are organising a meal for your members the total cost is £12 per person and there are 20 people going:</a:t>
            </a:r>
          </a:p>
          <a:p>
            <a:pPr marL="342900" indent="-342900">
              <a:buAutoNum type="arabicPeriod"/>
            </a:pPr>
            <a:r>
              <a:rPr lang="en-GB" dirty="0"/>
              <a:t>You set up an online product for £12 (£10 + £2 VAT)</a:t>
            </a:r>
          </a:p>
          <a:p>
            <a:pPr marL="342900" indent="-342900">
              <a:buAutoNum type="arabicPeriod"/>
            </a:pPr>
            <a:r>
              <a:rPr lang="en-GB" dirty="0"/>
              <a:t>20 people purchase it</a:t>
            </a:r>
          </a:p>
          <a:p>
            <a:pPr marL="342900" indent="-342900">
              <a:buAutoNum type="arabicPeriod"/>
            </a:pPr>
            <a:r>
              <a:rPr lang="en-GB" dirty="0"/>
              <a:t>For each purchase you see £10 in your club ledger, the £2 extra goes into a ‘VAT pot’, so total income in the club account is £200</a:t>
            </a:r>
          </a:p>
          <a:p>
            <a:pPr marL="342900" indent="-342900">
              <a:buAutoNum type="arabicPeriod"/>
            </a:pPr>
            <a:r>
              <a:rPr lang="en-GB" dirty="0"/>
              <a:t>You get an VAT invoice from the company for £240 with £40 of that being VAT</a:t>
            </a:r>
          </a:p>
          <a:p>
            <a:pPr marL="342900" indent="-342900">
              <a:buAutoNum type="arabicPeriod"/>
            </a:pPr>
            <a:r>
              <a:rPr lang="en-GB" dirty="0"/>
              <a:t>When you pay the invoice, the club account will show an expenditure of £200 the other £40 come back out of the ‘VAT pot’</a:t>
            </a:r>
          </a:p>
        </p:txBody>
      </p:sp>
    </p:spTree>
    <p:extLst>
      <p:ext uri="{BB962C8B-B14F-4D97-AF65-F5344CB8AC3E}">
        <p14:creationId xmlns:p14="http://schemas.microsoft.com/office/powerpoint/2010/main" val="171995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VAT for Sports Clubs</a:t>
            </a:r>
          </a:p>
        </p:txBody>
      </p:sp>
      <p:sp>
        <p:nvSpPr>
          <p:cNvPr id="4" name="TextBox 3"/>
          <p:cNvSpPr txBox="1"/>
          <p:nvPr/>
        </p:nvSpPr>
        <p:spPr>
          <a:xfrm>
            <a:off x="462116" y="1219200"/>
            <a:ext cx="7580671" cy="2585323"/>
          </a:xfrm>
          <a:prstGeom prst="rect">
            <a:avLst/>
          </a:prstGeom>
          <a:noFill/>
        </p:spPr>
        <p:txBody>
          <a:bodyPr wrap="square" rtlCol="0">
            <a:spAutoFit/>
          </a:bodyPr>
          <a:lstStyle/>
          <a:p>
            <a:r>
              <a:rPr lang="en-GB" dirty="0"/>
              <a:t>Example for everything else:</a:t>
            </a:r>
          </a:p>
          <a:p>
            <a:endParaRPr lang="en-GB" dirty="0"/>
          </a:p>
          <a:p>
            <a:r>
              <a:rPr lang="en-GB" dirty="0"/>
              <a:t>You are charging for tickets to a rugby event:</a:t>
            </a:r>
          </a:p>
          <a:p>
            <a:pPr marL="342900" indent="-342900">
              <a:buAutoNum type="arabicPeriod"/>
            </a:pPr>
            <a:r>
              <a:rPr lang="en-GB" dirty="0"/>
              <a:t>You set up an online product for £20 </a:t>
            </a:r>
          </a:p>
          <a:p>
            <a:pPr marL="342900" indent="-342900">
              <a:buAutoNum type="arabicPeriod"/>
            </a:pPr>
            <a:r>
              <a:rPr lang="en-GB" dirty="0"/>
              <a:t>20 people purchase it producing £400 </a:t>
            </a:r>
          </a:p>
          <a:p>
            <a:pPr marL="342900" indent="-342900">
              <a:buAutoNum type="arabicPeriod"/>
            </a:pPr>
            <a:r>
              <a:rPr lang="en-GB" dirty="0"/>
              <a:t>For each purchase you see £20 in your club ledger</a:t>
            </a:r>
          </a:p>
          <a:p>
            <a:pPr marL="342900" indent="-342900">
              <a:buAutoNum type="arabicPeriod"/>
            </a:pPr>
            <a:r>
              <a:rPr lang="en-GB" dirty="0"/>
              <a:t>You get an VAT invoice from the company for £400</a:t>
            </a:r>
          </a:p>
          <a:p>
            <a:pPr marL="342900" indent="-342900">
              <a:buAutoNum type="arabicPeriod"/>
            </a:pPr>
            <a:r>
              <a:rPr lang="en-GB" dirty="0"/>
              <a:t>When you pay the invoice, the club account will show an expenditure of £400</a:t>
            </a:r>
          </a:p>
        </p:txBody>
      </p:sp>
    </p:spTree>
    <p:extLst>
      <p:ext uri="{BB962C8B-B14F-4D97-AF65-F5344CB8AC3E}">
        <p14:creationId xmlns:p14="http://schemas.microsoft.com/office/powerpoint/2010/main" val="1411457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Fundraising</a:t>
            </a:r>
          </a:p>
        </p:txBody>
      </p:sp>
      <p:sp>
        <p:nvSpPr>
          <p:cNvPr id="4" name="TextBox 3"/>
          <p:cNvSpPr txBox="1"/>
          <p:nvPr/>
        </p:nvSpPr>
        <p:spPr>
          <a:xfrm>
            <a:off x="462116" y="1219200"/>
            <a:ext cx="8762847" cy="3816429"/>
          </a:xfrm>
          <a:prstGeom prst="rect">
            <a:avLst/>
          </a:prstGeom>
          <a:noFill/>
        </p:spPr>
        <p:txBody>
          <a:bodyPr wrap="square" rtlCol="0">
            <a:spAutoFit/>
          </a:bodyPr>
          <a:lstStyle/>
          <a:p>
            <a:pPr marL="12700" marR="5080" algn="just"/>
            <a:r>
              <a:rPr lang="en-GB" sz="1600" spc="-10" dirty="0">
                <a:solidFill>
                  <a:srgbClr val="121A61"/>
                </a:solidFill>
                <a:cs typeface="Calibri"/>
              </a:rPr>
              <a:t>As an affiliated group of the Students’ Union which is a charity, you are entitled to raise money for yourselves. </a:t>
            </a:r>
          </a:p>
          <a:p>
            <a:pPr marL="12700" marR="5080" algn="just"/>
            <a:endParaRPr lang="en-GB" sz="1600" spc="-10" dirty="0">
              <a:solidFill>
                <a:srgbClr val="121A61"/>
              </a:solidFill>
              <a:cs typeface="Calibri"/>
            </a:endParaRPr>
          </a:p>
          <a:p>
            <a:pPr marL="12700" marR="5080" algn="just"/>
            <a:r>
              <a:rPr lang="en-GB" sz="1600" spc="-10" dirty="0">
                <a:solidFill>
                  <a:srgbClr val="121A61"/>
                </a:solidFill>
                <a:cs typeface="Calibri"/>
              </a:rPr>
              <a:t>If you are raising money for your group you do not need to do anything special, income from the fundraising event can go straight into your club account. </a:t>
            </a:r>
          </a:p>
          <a:p>
            <a:pPr marL="12700" marR="5080" algn="just"/>
            <a:endParaRPr lang="en-GB" sz="1600" spc="-10" dirty="0">
              <a:solidFill>
                <a:srgbClr val="121A61"/>
              </a:solidFill>
              <a:cs typeface="Calibri"/>
            </a:endParaRPr>
          </a:p>
          <a:p>
            <a:pPr marL="12700" marR="5080" algn="just"/>
            <a:r>
              <a:rPr lang="en-GB" sz="1600" spc="-10" dirty="0">
                <a:solidFill>
                  <a:srgbClr val="FF0000"/>
                </a:solidFill>
                <a:cs typeface="Calibri"/>
              </a:rPr>
              <a:t>If you are raising money for an external Charity you cannot use your club account.</a:t>
            </a:r>
          </a:p>
          <a:p>
            <a:pPr marL="12700" marR="5080" algn="just"/>
            <a:endParaRPr lang="en-GB" sz="1600" spc="-10" dirty="0">
              <a:solidFill>
                <a:srgbClr val="FF0000"/>
              </a:solidFill>
              <a:cs typeface="Calibri"/>
            </a:endParaRPr>
          </a:p>
          <a:p>
            <a:pPr marL="12700" marR="5080" algn="just"/>
            <a:r>
              <a:rPr lang="en-GB" sz="1600" spc="-10" dirty="0">
                <a:cs typeface="Calibri"/>
              </a:rPr>
              <a:t>As a charity in our own right the Students’ Union cannot donate it’s own funds to charity, if you are planning a fundraising event you must use different cost codes and details to ensure that the money makes it’s way to the right place.</a:t>
            </a:r>
          </a:p>
          <a:p>
            <a:pPr marL="12700" marR="5080" algn="just"/>
            <a:endParaRPr lang="en-GB" sz="1600" spc="-10" dirty="0">
              <a:cs typeface="Calibri"/>
            </a:endParaRPr>
          </a:p>
          <a:p>
            <a:pPr marL="12700" marR="5080" algn="just"/>
            <a:r>
              <a:rPr lang="en-GB" sz="1600" spc="-10" dirty="0">
                <a:cs typeface="Calibri"/>
              </a:rPr>
              <a:t>Please speak with Anna Boneham &lt;A.Boneham@bath.ac.uk&gt;</a:t>
            </a:r>
            <a:endParaRPr lang="en-GB" sz="1600" spc="-10" dirty="0">
              <a:solidFill>
                <a:srgbClr val="FF0000"/>
              </a:solidFill>
              <a:cs typeface="Calibri"/>
            </a:endParaRPr>
          </a:p>
          <a:p>
            <a:pPr marL="12700" marR="5080" algn="just"/>
            <a:endParaRPr lang="en-GB" sz="1600" dirty="0">
              <a:solidFill>
                <a:srgbClr val="FF0000"/>
              </a:solidFill>
              <a:cs typeface="Calibri"/>
            </a:endParaRPr>
          </a:p>
          <a:p>
            <a:pPr marL="12700" marR="5080" algn="just">
              <a:lnSpc>
                <a:spcPct val="100000"/>
              </a:lnSpc>
            </a:pPr>
            <a:endParaRPr lang="en-GB" dirty="0">
              <a:cs typeface="Calibri"/>
            </a:endParaRPr>
          </a:p>
        </p:txBody>
      </p:sp>
    </p:spTree>
    <p:extLst>
      <p:ext uri="{BB962C8B-B14F-4D97-AF65-F5344CB8AC3E}">
        <p14:creationId xmlns:p14="http://schemas.microsoft.com/office/powerpoint/2010/main" val="237803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Introduction to SU Finance</a:t>
            </a:r>
          </a:p>
        </p:txBody>
      </p:sp>
      <p:sp>
        <p:nvSpPr>
          <p:cNvPr id="3" name="TextBox 2"/>
          <p:cNvSpPr txBox="1"/>
          <p:nvPr/>
        </p:nvSpPr>
        <p:spPr>
          <a:xfrm>
            <a:off x="681038" y="1288026"/>
            <a:ext cx="3831968" cy="2308324"/>
          </a:xfrm>
          <a:prstGeom prst="rect">
            <a:avLst/>
          </a:prstGeom>
          <a:noFill/>
        </p:spPr>
        <p:txBody>
          <a:bodyPr wrap="square" rtlCol="0">
            <a:spAutoFit/>
          </a:bodyPr>
          <a:lstStyle/>
          <a:p>
            <a:r>
              <a:rPr lang="en-GB" u="sng" dirty="0"/>
              <a:t>Where are we?</a:t>
            </a:r>
          </a:p>
          <a:p>
            <a:r>
              <a:rPr lang="en-GB" dirty="0"/>
              <a:t>Students Union Finance Office</a:t>
            </a:r>
          </a:p>
          <a:p>
            <a:r>
              <a:rPr lang="en-GB" dirty="0"/>
              <a:t>Level 3 Student Centre</a:t>
            </a:r>
          </a:p>
          <a:p>
            <a:r>
              <a:rPr lang="en-GB" dirty="0"/>
              <a:t>10am-3pm Mon-Fri (Term)</a:t>
            </a:r>
          </a:p>
          <a:p>
            <a:endParaRPr lang="en-GB" dirty="0"/>
          </a:p>
          <a:p>
            <a:r>
              <a:rPr lang="en-GB" dirty="0"/>
              <a:t>01225 385061/386613</a:t>
            </a:r>
          </a:p>
          <a:p>
            <a:r>
              <a:rPr lang="en-GB" dirty="0"/>
              <a:t>sufinance@bath.ac.uk</a:t>
            </a:r>
          </a:p>
          <a:p>
            <a:r>
              <a:rPr lang="en-GB" dirty="0"/>
              <a:t>www.thesubath.com/finance </a:t>
            </a:r>
          </a:p>
        </p:txBody>
      </p:sp>
      <p:sp>
        <p:nvSpPr>
          <p:cNvPr id="6" name="TextBox 5"/>
          <p:cNvSpPr txBox="1"/>
          <p:nvPr/>
        </p:nvSpPr>
        <p:spPr>
          <a:xfrm>
            <a:off x="4080695" y="1288026"/>
            <a:ext cx="2575744" cy="2185214"/>
          </a:xfrm>
          <a:prstGeom prst="rect">
            <a:avLst/>
          </a:prstGeom>
          <a:noFill/>
        </p:spPr>
        <p:txBody>
          <a:bodyPr wrap="square" rtlCol="0">
            <a:spAutoFit/>
          </a:bodyPr>
          <a:lstStyle/>
          <a:p>
            <a:pPr>
              <a:spcAft>
                <a:spcPts val="600"/>
              </a:spcAft>
            </a:pPr>
            <a:r>
              <a:rPr lang="en-GB" u="sng" dirty="0"/>
              <a:t>Services</a:t>
            </a:r>
          </a:p>
          <a:p>
            <a:pPr>
              <a:spcAft>
                <a:spcPts val="600"/>
              </a:spcAft>
            </a:pPr>
            <a:r>
              <a:rPr lang="en-GB" sz="1400" b="1" dirty="0"/>
              <a:t>Payments</a:t>
            </a:r>
            <a:r>
              <a:rPr lang="en-GB" sz="1400" dirty="0"/>
              <a:t> – Bank transfer, Cheques, Credit Card, Foreign Transfers and Petty Cash</a:t>
            </a:r>
          </a:p>
          <a:p>
            <a:pPr>
              <a:spcAft>
                <a:spcPts val="600"/>
              </a:spcAft>
            </a:pPr>
            <a:r>
              <a:rPr lang="en-GB" sz="1400" b="1" dirty="0"/>
              <a:t>Income</a:t>
            </a:r>
            <a:r>
              <a:rPr lang="en-GB" sz="1400" dirty="0"/>
              <a:t> – In person, invoicing and online sales</a:t>
            </a:r>
          </a:p>
          <a:p>
            <a:pPr>
              <a:spcAft>
                <a:spcPts val="600"/>
              </a:spcAft>
            </a:pPr>
            <a:r>
              <a:rPr lang="en-GB" sz="1400" b="1" dirty="0"/>
              <a:t>Purchase Orders</a:t>
            </a:r>
          </a:p>
          <a:p>
            <a:pPr>
              <a:spcAft>
                <a:spcPts val="600"/>
              </a:spcAft>
            </a:pPr>
            <a:r>
              <a:rPr lang="en-GB" sz="1400" b="1" dirty="0"/>
              <a:t>Cash boxes and floats</a:t>
            </a:r>
          </a:p>
        </p:txBody>
      </p:sp>
      <p:sp>
        <p:nvSpPr>
          <p:cNvPr id="7" name="TextBox 6"/>
          <p:cNvSpPr txBox="1"/>
          <p:nvPr/>
        </p:nvSpPr>
        <p:spPr>
          <a:xfrm>
            <a:off x="6656439" y="1288026"/>
            <a:ext cx="2824162" cy="1985159"/>
          </a:xfrm>
          <a:prstGeom prst="rect">
            <a:avLst/>
          </a:prstGeom>
          <a:noFill/>
        </p:spPr>
        <p:txBody>
          <a:bodyPr wrap="square" rtlCol="0">
            <a:spAutoFit/>
          </a:bodyPr>
          <a:lstStyle/>
          <a:p>
            <a:pPr>
              <a:spcAft>
                <a:spcPts val="600"/>
              </a:spcAft>
            </a:pPr>
            <a:endParaRPr lang="en-GB" sz="1400" b="1" dirty="0"/>
          </a:p>
          <a:p>
            <a:pPr>
              <a:spcAft>
                <a:spcPts val="600"/>
              </a:spcAft>
            </a:pPr>
            <a:r>
              <a:rPr lang="en-GB" sz="1400" b="1" dirty="0"/>
              <a:t>Club Ledgers</a:t>
            </a:r>
            <a:endParaRPr lang="en-GB" sz="1400" dirty="0"/>
          </a:p>
          <a:p>
            <a:pPr>
              <a:spcAft>
                <a:spcPts val="600"/>
              </a:spcAft>
            </a:pPr>
            <a:r>
              <a:rPr lang="en-GB" sz="1400" b="1" dirty="0"/>
              <a:t>University Print and Catering Orders</a:t>
            </a:r>
            <a:endParaRPr lang="en-GB" sz="1400" dirty="0"/>
          </a:p>
          <a:p>
            <a:pPr>
              <a:spcAft>
                <a:spcPts val="600"/>
              </a:spcAft>
            </a:pPr>
            <a:r>
              <a:rPr lang="en-GB" sz="1400" b="1" dirty="0"/>
              <a:t>Transfers to University </a:t>
            </a:r>
            <a:r>
              <a:rPr lang="en-GB" sz="1400" b="1" dirty="0" err="1"/>
              <a:t>Depts</a:t>
            </a:r>
            <a:endParaRPr lang="en-GB" sz="1400" b="1" dirty="0"/>
          </a:p>
          <a:p>
            <a:pPr>
              <a:spcAft>
                <a:spcPts val="600"/>
              </a:spcAft>
            </a:pPr>
            <a:r>
              <a:rPr lang="en-GB" sz="1400" b="1" dirty="0"/>
              <a:t>Pre paid Euro Travel Card</a:t>
            </a:r>
          </a:p>
          <a:p>
            <a:pPr>
              <a:spcAft>
                <a:spcPts val="600"/>
              </a:spcAft>
            </a:pPr>
            <a:r>
              <a:rPr lang="en-GB" sz="1400" b="1" dirty="0"/>
              <a:t>Cash and Carry Account</a:t>
            </a:r>
          </a:p>
        </p:txBody>
      </p:sp>
      <p:sp>
        <p:nvSpPr>
          <p:cNvPr id="8" name="TextBox 7"/>
          <p:cNvSpPr txBox="1"/>
          <p:nvPr/>
        </p:nvSpPr>
        <p:spPr>
          <a:xfrm>
            <a:off x="681038" y="3753665"/>
            <a:ext cx="7528897" cy="461665"/>
          </a:xfrm>
          <a:prstGeom prst="rect">
            <a:avLst/>
          </a:prstGeom>
          <a:noFill/>
        </p:spPr>
        <p:txBody>
          <a:bodyPr wrap="square" rtlCol="0">
            <a:spAutoFit/>
          </a:bodyPr>
          <a:lstStyle/>
          <a:p>
            <a:pPr algn="ctr"/>
            <a:r>
              <a:rPr lang="en-GB" sz="2400" u="sng" dirty="0"/>
              <a:t>What is the Students’ Union?</a:t>
            </a:r>
            <a:endParaRPr lang="en-GB" sz="2400" dirty="0"/>
          </a:p>
        </p:txBody>
      </p:sp>
      <p:sp>
        <p:nvSpPr>
          <p:cNvPr id="9" name="TextBox 8"/>
          <p:cNvSpPr txBox="1"/>
          <p:nvPr/>
        </p:nvSpPr>
        <p:spPr>
          <a:xfrm>
            <a:off x="1827072" y="4401157"/>
            <a:ext cx="2084439" cy="307777"/>
          </a:xfrm>
          <a:prstGeom prst="rect">
            <a:avLst/>
          </a:prstGeom>
          <a:noFill/>
        </p:spPr>
        <p:txBody>
          <a:bodyPr wrap="square" rtlCol="0">
            <a:spAutoFit/>
          </a:bodyPr>
          <a:lstStyle/>
          <a:p>
            <a:r>
              <a:rPr lang="en-GB" sz="1400" dirty="0"/>
              <a:t>A Registered Charity</a:t>
            </a:r>
          </a:p>
        </p:txBody>
      </p:sp>
      <p:sp>
        <p:nvSpPr>
          <p:cNvPr id="10" name="TextBox 9"/>
          <p:cNvSpPr txBox="1"/>
          <p:nvPr/>
        </p:nvSpPr>
        <p:spPr>
          <a:xfrm>
            <a:off x="681038" y="4849698"/>
            <a:ext cx="2084439" cy="523220"/>
          </a:xfrm>
          <a:prstGeom prst="rect">
            <a:avLst/>
          </a:prstGeom>
          <a:noFill/>
        </p:spPr>
        <p:txBody>
          <a:bodyPr wrap="square" rtlCol="0">
            <a:spAutoFit/>
          </a:bodyPr>
          <a:lstStyle/>
          <a:p>
            <a:r>
              <a:rPr lang="en-GB" sz="1400" dirty="0"/>
              <a:t>Has a Board of Trustees and SU Governance</a:t>
            </a:r>
          </a:p>
        </p:txBody>
      </p:sp>
      <p:sp>
        <p:nvSpPr>
          <p:cNvPr id="11" name="TextBox 10"/>
          <p:cNvSpPr txBox="1"/>
          <p:nvPr/>
        </p:nvSpPr>
        <p:spPr>
          <a:xfrm>
            <a:off x="2597022" y="5173034"/>
            <a:ext cx="2628978" cy="523220"/>
          </a:xfrm>
          <a:prstGeom prst="rect">
            <a:avLst/>
          </a:prstGeom>
          <a:noFill/>
        </p:spPr>
        <p:txBody>
          <a:bodyPr wrap="square" rtlCol="0">
            <a:spAutoFit/>
          </a:bodyPr>
          <a:lstStyle/>
          <a:p>
            <a:r>
              <a:rPr lang="en-GB" sz="1400" dirty="0"/>
              <a:t>Funded through a block grant &amp; Commercial income</a:t>
            </a:r>
          </a:p>
        </p:txBody>
      </p:sp>
      <p:sp>
        <p:nvSpPr>
          <p:cNvPr id="12" name="TextBox 11"/>
          <p:cNvSpPr txBox="1"/>
          <p:nvPr/>
        </p:nvSpPr>
        <p:spPr>
          <a:xfrm>
            <a:off x="3978300" y="4460417"/>
            <a:ext cx="2084439" cy="523220"/>
          </a:xfrm>
          <a:prstGeom prst="rect">
            <a:avLst/>
          </a:prstGeom>
          <a:noFill/>
        </p:spPr>
        <p:txBody>
          <a:bodyPr wrap="square" rtlCol="0">
            <a:spAutoFit/>
          </a:bodyPr>
          <a:lstStyle/>
          <a:p>
            <a:r>
              <a:rPr lang="en-GB" sz="1400" dirty="0"/>
              <a:t>Separate Entity to the University</a:t>
            </a:r>
          </a:p>
        </p:txBody>
      </p:sp>
      <p:sp>
        <p:nvSpPr>
          <p:cNvPr id="13" name="TextBox 12"/>
          <p:cNvSpPr txBox="1"/>
          <p:nvPr/>
        </p:nvSpPr>
        <p:spPr>
          <a:xfrm>
            <a:off x="6023410" y="4372645"/>
            <a:ext cx="2084439" cy="954107"/>
          </a:xfrm>
          <a:prstGeom prst="rect">
            <a:avLst/>
          </a:prstGeom>
          <a:noFill/>
        </p:spPr>
        <p:txBody>
          <a:bodyPr wrap="square" rtlCol="0">
            <a:spAutoFit/>
          </a:bodyPr>
          <a:lstStyle/>
          <a:p>
            <a:r>
              <a:rPr lang="en-GB" sz="1400" dirty="0"/>
              <a:t>Subject to University internal audit, annual external audit &amp; HMRC VAT Inspection</a:t>
            </a:r>
          </a:p>
        </p:txBody>
      </p:sp>
    </p:spTree>
    <p:extLst>
      <p:ext uri="{BB962C8B-B14F-4D97-AF65-F5344CB8AC3E}">
        <p14:creationId xmlns:p14="http://schemas.microsoft.com/office/powerpoint/2010/main" val="188428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normAutofit/>
          </a:bodyPr>
          <a:lstStyle/>
          <a:p>
            <a:pPr algn="r"/>
            <a:r>
              <a:rPr lang="en-GB" dirty="0"/>
              <a:t>What you need to get started!</a:t>
            </a:r>
          </a:p>
        </p:txBody>
      </p:sp>
      <p:sp>
        <p:nvSpPr>
          <p:cNvPr id="3" name="TextBox 2"/>
          <p:cNvSpPr txBox="1"/>
          <p:nvPr/>
        </p:nvSpPr>
        <p:spPr>
          <a:xfrm>
            <a:off x="681038" y="1288025"/>
            <a:ext cx="7410910" cy="4431983"/>
          </a:xfrm>
          <a:prstGeom prst="rect">
            <a:avLst/>
          </a:prstGeom>
          <a:noFill/>
        </p:spPr>
        <p:txBody>
          <a:bodyPr wrap="square" rtlCol="0">
            <a:spAutoFit/>
          </a:bodyPr>
          <a:lstStyle/>
          <a:p>
            <a:pPr marL="342900" indent="-342900">
              <a:spcAft>
                <a:spcPts val="1800"/>
              </a:spcAft>
              <a:buAutoNum type="arabicPeriod"/>
            </a:pPr>
            <a:r>
              <a:rPr lang="en-GB" sz="1600" dirty="0"/>
              <a:t>You need to have completed your handover documents (Budget request is done last year)</a:t>
            </a:r>
          </a:p>
          <a:p>
            <a:pPr>
              <a:spcAft>
                <a:spcPts val="1800"/>
              </a:spcAft>
            </a:pPr>
            <a:r>
              <a:rPr lang="en-GB" sz="1600" dirty="0">
                <a:solidFill>
                  <a:srgbClr val="FF0000"/>
                </a:solidFill>
              </a:rPr>
              <a:t>Then when you come back in October you should have:</a:t>
            </a:r>
          </a:p>
          <a:p>
            <a:pPr marL="342900" indent="-342900">
              <a:spcAft>
                <a:spcPts val="1800"/>
              </a:spcAft>
              <a:buAutoNum type="arabicPeriod"/>
            </a:pPr>
            <a:r>
              <a:rPr lang="en-GB" sz="1600" dirty="0">
                <a:solidFill>
                  <a:srgbClr val="FF0000"/>
                </a:solidFill>
              </a:rPr>
              <a:t>You should have an email from the Sport Officer with your ‘club budget’</a:t>
            </a:r>
          </a:p>
          <a:p>
            <a:pPr marL="342900" indent="-342900">
              <a:spcAft>
                <a:spcPts val="1800"/>
              </a:spcAft>
              <a:buAutoNum type="arabicPeriod"/>
            </a:pPr>
            <a:r>
              <a:rPr lang="en-GB" sz="1600" dirty="0">
                <a:solidFill>
                  <a:srgbClr val="FF0000"/>
                </a:solidFill>
              </a:rPr>
              <a:t>You should have an email from the Sport Officer confirming any ‘rolled over’ from the previous year</a:t>
            </a:r>
          </a:p>
          <a:p>
            <a:pPr marL="342900" indent="-342900">
              <a:spcAft>
                <a:spcPts val="1800"/>
              </a:spcAft>
              <a:buAutoNum type="arabicPeriod"/>
            </a:pPr>
            <a:r>
              <a:rPr lang="en-GB" sz="1600" dirty="0">
                <a:solidFill>
                  <a:srgbClr val="FF0000"/>
                </a:solidFill>
              </a:rPr>
              <a:t>If applicable, you will have an email from the sport officer confirming any ‘BUCS Performance Plan’ funding that you will receive</a:t>
            </a:r>
          </a:p>
          <a:p>
            <a:pPr marL="342900" indent="-342900">
              <a:spcAft>
                <a:spcPts val="1800"/>
              </a:spcAft>
              <a:buAutoNum type="arabicPeriod"/>
            </a:pPr>
            <a:r>
              <a:rPr lang="en-GB" sz="1600" dirty="0">
                <a:solidFill>
                  <a:srgbClr val="FF0000"/>
                </a:solidFill>
              </a:rPr>
              <a:t>Any further funding that you have gained will need to be confirmed (sponsorship deals must be agreed by the Sport officer)</a:t>
            </a:r>
          </a:p>
          <a:p>
            <a:pPr marL="342900" indent="-342900">
              <a:spcAft>
                <a:spcPts val="1800"/>
              </a:spcAft>
              <a:buAutoNum type="arabicPeriod"/>
            </a:pPr>
            <a:r>
              <a:rPr lang="en-GB" sz="1600" dirty="0">
                <a:solidFill>
                  <a:srgbClr val="FF0000"/>
                </a:solidFill>
              </a:rPr>
              <a:t>You need to have read and understand all of the above documents and asked any questions about things that are unclear to you.</a:t>
            </a:r>
          </a:p>
        </p:txBody>
      </p:sp>
    </p:spTree>
    <p:extLst>
      <p:ext uri="{BB962C8B-B14F-4D97-AF65-F5344CB8AC3E}">
        <p14:creationId xmlns:p14="http://schemas.microsoft.com/office/powerpoint/2010/main" val="132219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Your ‘account’</a:t>
            </a:r>
          </a:p>
        </p:txBody>
      </p:sp>
      <p:sp>
        <p:nvSpPr>
          <p:cNvPr id="3" name="TextBox 2"/>
          <p:cNvSpPr txBox="1"/>
          <p:nvPr/>
        </p:nvSpPr>
        <p:spPr>
          <a:xfrm>
            <a:off x="681038" y="1258529"/>
            <a:ext cx="7410910" cy="4524315"/>
          </a:xfrm>
          <a:prstGeom prst="rect">
            <a:avLst/>
          </a:prstGeom>
          <a:noFill/>
        </p:spPr>
        <p:txBody>
          <a:bodyPr wrap="square" rtlCol="0">
            <a:spAutoFit/>
          </a:bodyPr>
          <a:lstStyle/>
          <a:p>
            <a:r>
              <a:rPr lang="en-GB" sz="1600" dirty="0"/>
              <a:t>Each group is given it’s own “finance account” within the SU. It’s not quite the same as a regular bank account, but it keeps your money safe and separate from other groups.</a:t>
            </a:r>
          </a:p>
          <a:p>
            <a:endParaRPr lang="en-GB" sz="1600" dirty="0"/>
          </a:p>
          <a:p>
            <a:r>
              <a:rPr lang="en-GB" sz="1600" dirty="0">
                <a:solidFill>
                  <a:srgbClr val="FF0000"/>
                </a:solidFill>
              </a:rPr>
              <a:t>ALL MONETARY TRANSACTIONS RELATED TO CLUB ACTIVITIES MUST GO THROUGH THE SU!</a:t>
            </a:r>
          </a:p>
          <a:p>
            <a:endParaRPr lang="en-GB" sz="1600" b="1" dirty="0"/>
          </a:p>
          <a:p>
            <a:r>
              <a:rPr lang="en-GB" sz="1600" b="1" dirty="0"/>
              <a:t>Your Department Code:</a:t>
            </a:r>
            <a:endParaRPr lang="en-GB" sz="1600" dirty="0"/>
          </a:p>
          <a:p>
            <a:r>
              <a:rPr lang="en-GB" sz="1600" dirty="0"/>
              <a:t>Your money is collected under a 3 letter department code which keeps it separate from everyone else’s. For example, the department code for American Football is AMF. Every time an American Football player buys a product from thesubath.com, or spends money on new equipment the money is collected under this code so the SU knows who it belongs to.</a:t>
            </a:r>
          </a:p>
          <a:p>
            <a:endParaRPr lang="en-GB" sz="1600" dirty="0"/>
          </a:p>
          <a:p>
            <a:r>
              <a:rPr lang="en-GB" sz="1600" dirty="0"/>
              <a:t>These accounts are in place to prevent committee members from having to spend their own money on society goods and should anything bad ever happen, your money is protected under the SU.  </a:t>
            </a:r>
          </a:p>
          <a:p>
            <a:r>
              <a:rPr lang="en-GB" sz="1600" dirty="0"/>
              <a:t> </a:t>
            </a:r>
          </a:p>
          <a:p>
            <a:endParaRPr lang="en-GB" sz="1600" dirty="0"/>
          </a:p>
        </p:txBody>
      </p:sp>
    </p:spTree>
    <p:extLst>
      <p:ext uri="{BB962C8B-B14F-4D97-AF65-F5344CB8AC3E}">
        <p14:creationId xmlns:p14="http://schemas.microsoft.com/office/powerpoint/2010/main" val="144731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Your ‘account’</a:t>
            </a:r>
          </a:p>
        </p:txBody>
      </p:sp>
      <p:sp>
        <p:nvSpPr>
          <p:cNvPr id="3" name="TextBox 2"/>
          <p:cNvSpPr txBox="1"/>
          <p:nvPr/>
        </p:nvSpPr>
        <p:spPr>
          <a:xfrm>
            <a:off x="779360" y="943897"/>
            <a:ext cx="7410910" cy="5570756"/>
          </a:xfrm>
          <a:prstGeom prst="rect">
            <a:avLst/>
          </a:prstGeom>
          <a:noFill/>
        </p:spPr>
        <p:txBody>
          <a:bodyPr wrap="square" rtlCol="0">
            <a:spAutoFit/>
          </a:bodyPr>
          <a:lstStyle/>
          <a:p>
            <a:r>
              <a:rPr lang="en-GB" sz="1600" b="1" dirty="0">
                <a:solidFill>
                  <a:schemeClr val="tx2"/>
                </a:solidFill>
                <a:latin typeface="Arial" panose="020B0604020202020204" pitchFamily="34" charset="0"/>
                <a:cs typeface="Arial" panose="020B0604020202020204" pitchFamily="34" charset="0"/>
              </a:rPr>
              <a:t>Ledgers</a:t>
            </a:r>
          </a:p>
          <a:p>
            <a:r>
              <a:rPr lang="en-GB" sz="1600" dirty="0">
                <a:solidFill>
                  <a:schemeClr val="tx2"/>
                </a:solidFill>
                <a:latin typeface="Arial" panose="020B0604020202020204" pitchFamily="34" charset="0"/>
                <a:cs typeface="Arial" panose="020B0604020202020204" pitchFamily="34" charset="0"/>
              </a:rPr>
              <a:t>These are basically a list of all the transactions that happen in your account. Credit is money in, Debit is money out. Slightly confusingly when you see your ledger, </a:t>
            </a:r>
            <a:r>
              <a:rPr lang="en-GB" sz="1600" dirty="0">
                <a:solidFill>
                  <a:schemeClr val="accent6"/>
                </a:solidFill>
                <a:latin typeface="Arial" panose="020B0604020202020204" pitchFamily="34" charset="0"/>
                <a:cs typeface="Arial" panose="020B0604020202020204" pitchFamily="34" charset="0"/>
              </a:rPr>
              <a:t>NEGATIVE</a:t>
            </a:r>
            <a:r>
              <a:rPr lang="en-GB" sz="1600" dirty="0">
                <a:solidFill>
                  <a:schemeClr val="tx2"/>
                </a:solidFill>
                <a:latin typeface="Arial" panose="020B0604020202020204" pitchFamily="34" charset="0"/>
                <a:cs typeface="Arial" panose="020B0604020202020204" pitchFamily="34" charset="0"/>
              </a:rPr>
              <a:t> numbers are money that have come </a:t>
            </a:r>
            <a:r>
              <a:rPr lang="en-GB" sz="1600" dirty="0">
                <a:solidFill>
                  <a:schemeClr val="accent6"/>
                </a:solidFill>
                <a:latin typeface="Arial" panose="020B0604020202020204" pitchFamily="34" charset="0"/>
                <a:cs typeface="Arial" panose="020B0604020202020204" pitchFamily="34" charset="0"/>
              </a:rPr>
              <a:t>INTO</a:t>
            </a:r>
            <a:r>
              <a:rPr lang="en-GB" sz="1600" dirty="0">
                <a:solidFill>
                  <a:schemeClr val="tx2"/>
                </a:solidFill>
                <a:latin typeface="Arial" panose="020B0604020202020204" pitchFamily="34" charset="0"/>
                <a:cs typeface="Arial" panose="020B0604020202020204" pitchFamily="34" charset="0"/>
              </a:rPr>
              <a:t> your account and </a:t>
            </a:r>
            <a:r>
              <a:rPr lang="en-GB" sz="1600" dirty="0">
                <a:solidFill>
                  <a:srgbClr val="FF0000"/>
                </a:solidFill>
                <a:latin typeface="Arial" panose="020B0604020202020204" pitchFamily="34" charset="0"/>
                <a:cs typeface="Arial" panose="020B0604020202020204" pitchFamily="34" charset="0"/>
              </a:rPr>
              <a:t>POSITIVE</a:t>
            </a:r>
            <a:r>
              <a:rPr lang="en-GB" sz="1600" dirty="0">
                <a:solidFill>
                  <a:schemeClr val="tx2"/>
                </a:solidFill>
                <a:latin typeface="Arial" panose="020B0604020202020204" pitchFamily="34" charset="0"/>
                <a:cs typeface="Arial" panose="020B0604020202020204" pitchFamily="34" charset="0"/>
              </a:rPr>
              <a:t> numbers is money </a:t>
            </a:r>
            <a:r>
              <a:rPr lang="en-GB" sz="1600" dirty="0">
                <a:solidFill>
                  <a:srgbClr val="FF0000"/>
                </a:solidFill>
                <a:latin typeface="Arial" panose="020B0604020202020204" pitchFamily="34" charset="0"/>
                <a:cs typeface="Arial" panose="020B0604020202020204" pitchFamily="34" charset="0"/>
              </a:rPr>
              <a:t>OUT</a:t>
            </a:r>
          </a:p>
          <a:p>
            <a:endParaRPr lang="en-GB" sz="16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These are emailed to your club email accounts each week. You can also get an up to date ledger from the finance office, these look a little different to the ones that are emailed to you though so should only be use for checking individual transactions</a:t>
            </a:r>
          </a:p>
          <a:p>
            <a:endParaRPr lang="en-GB" sz="1600" dirty="0">
              <a:solidFill>
                <a:schemeClr val="tx2"/>
              </a:solidFill>
              <a:latin typeface="Arial" panose="020B0604020202020204" pitchFamily="34" charset="0"/>
              <a:cs typeface="Arial" panose="020B0604020202020204" pitchFamily="34" charset="0"/>
            </a:endParaRPr>
          </a:p>
          <a:p>
            <a:pPr marL="12700">
              <a:lnSpc>
                <a:spcPct val="100000"/>
              </a:lnSpc>
            </a:pPr>
            <a:r>
              <a:rPr lang="en-GB" sz="1100" b="1" dirty="0">
                <a:solidFill>
                  <a:schemeClr val="tx2"/>
                </a:solidFill>
                <a:latin typeface="Arial" panose="020B0604020202020204" pitchFamily="34" charset="0"/>
                <a:cs typeface="Arial" panose="020B0604020202020204" pitchFamily="34" charset="0"/>
              </a:rPr>
              <a:t>General</a:t>
            </a:r>
            <a:r>
              <a:rPr lang="en-GB" sz="1100" b="1" spc="-105" dirty="0">
                <a:solidFill>
                  <a:schemeClr val="tx2"/>
                </a:solidFill>
                <a:latin typeface="Arial" panose="020B0604020202020204" pitchFamily="34" charset="0"/>
                <a:cs typeface="Arial" panose="020B0604020202020204" pitchFamily="34" charset="0"/>
              </a:rPr>
              <a:t> </a:t>
            </a:r>
            <a:r>
              <a:rPr lang="en-GB" sz="1100" b="1" spc="-10" dirty="0">
                <a:solidFill>
                  <a:schemeClr val="tx2"/>
                </a:solidFill>
                <a:latin typeface="Arial" panose="020B0604020202020204" pitchFamily="34" charset="0"/>
                <a:cs typeface="Arial" panose="020B0604020202020204" pitchFamily="34" charset="0"/>
              </a:rPr>
              <a:t>Tips</a:t>
            </a:r>
            <a:endParaRPr lang="en-GB" sz="1100" dirty="0">
              <a:solidFill>
                <a:schemeClr val="tx2"/>
              </a:solidFill>
              <a:latin typeface="Arial" panose="020B0604020202020204" pitchFamily="34" charset="0"/>
              <a:cs typeface="Arial" panose="020B0604020202020204" pitchFamily="34" charset="0"/>
            </a:endParaRPr>
          </a:p>
          <a:p>
            <a:pPr>
              <a:lnSpc>
                <a:spcPct val="100000"/>
              </a:lnSpc>
              <a:spcBef>
                <a:spcPts val="20"/>
              </a:spcBef>
            </a:pPr>
            <a:endParaRPr lang="en-GB" sz="1100" dirty="0">
              <a:solidFill>
                <a:schemeClr val="tx2"/>
              </a:solidFill>
              <a:latin typeface="Arial" panose="020B0604020202020204" pitchFamily="34" charset="0"/>
              <a:cs typeface="Arial" panose="020B0604020202020204" pitchFamily="34" charset="0"/>
            </a:endParaRPr>
          </a:p>
          <a:p>
            <a:pPr marL="184150" marR="8255" indent="-171450">
              <a:spcBef>
                <a:spcPts val="5"/>
              </a:spcBef>
              <a:buFont typeface="Arial" panose="020B0604020202020204" pitchFamily="34" charset="0"/>
              <a:buChar char="•"/>
            </a:pPr>
            <a:r>
              <a:rPr lang="en-GB" sz="1100" spc="-5" dirty="0">
                <a:solidFill>
                  <a:schemeClr val="tx2"/>
                </a:solidFill>
                <a:latin typeface="Arial" panose="020B0604020202020204" pitchFamily="34" charset="0"/>
                <a:cs typeface="Arial" panose="020B0604020202020204" pitchFamily="34" charset="0"/>
              </a:rPr>
              <a:t>Items </a:t>
            </a:r>
            <a:r>
              <a:rPr lang="en-GB" sz="1100" spc="5" dirty="0">
                <a:solidFill>
                  <a:schemeClr val="tx2"/>
                </a:solidFill>
                <a:latin typeface="Arial" panose="020B0604020202020204" pitchFamily="34" charset="0"/>
                <a:cs typeface="Arial" panose="020B0604020202020204" pitchFamily="34" charset="0"/>
              </a:rPr>
              <a:t>are </a:t>
            </a:r>
            <a:r>
              <a:rPr lang="en-GB" sz="1100" dirty="0">
                <a:solidFill>
                  <a:schemeClr val="tx2"/>
                </a:solidFill>
                <a:latin typeface="Arial" panose="020B0604020202020204" pitchFamily="34" charset="0"/>
                <a:cs typeface="Arial" panose="020B0604020202020204" pitchFamily="34" charset="0"/>
              </a:rPr>
              <a:t>split </a:t>
            </a:r>
            <a:r>
              <a:rPr lang="en-GB" sz="1100" spc="5" dirty="0">
                <a:solidFill>
                  <a:schemeClr val="tx2"/>
                </a:solidFill>
                <a:latin typeface="Arial" panose="020B0604020202020204" pitchFamily="34" charset="0"/>
                <a:cs typeface="Arial" panose="020B0604020202020204" pitchFamily="34" charset="0"/>
              </a:rPr>
              <a:t>by </a:t>
            </a:r>
            <a:r>
              <a:rPr lang="en-GB" sz="1100" spc="-5" dirty="0">
                <a:solidFill>
                  <a:schemeClr val="tx2"/>
                </a:solidFill>
                <a:latin typeface="Arial" panose="020B0604020202020204" pitchFamily="34" charset="0"/>
                <a:cs typeface="Arial" panose="020B0604020202020204" pitchFamily="34" charset="0"/>
              </a:rPr>
              <a:t>Expense </a:t>
            </a:r>
            <a:r>
              <a:rPr lang="en-GB" sz="1100" spc="-10" dirty="0">
                <a:solidFill>
                  <a:schemeClr val="tx2"/>
                </a:solidFill>
                <a:latin typeface="Arial" panose="020B0604020202020204" pitchFamily="34" charset="0"/>
                <a:cs typeface="Arial" panose="020B0604020202020204" pitchFamily="34" charset="0"/>
              </a:rPr>
              <a:t>Type </a:t>
            </a:r>
            <a:r>
              <a:rPr lang="en-GB" sz="1100" spc="-5" dirty="0">
                <a:solidFill>
                  <a:schemeClr val="tx2"/>
                </a:solidFill>
                <a:latin typeface="Arial" panose="020B0604020202020204" pitchFamily="34" charset="0"/>
                <a:cs typeface="Arial" panose="020B0604020202020204" pitchFamily="34" charset="0"/>
              </a:rPr>
              <a:t>and </a:t>
            </a:r>
            <a:r>
              <a:rPr lang="en-GB" sz="1100" spc="-10" dirty="0">
                <a:solidFill>
                  <a:schemeClr val="tx2"/>
                </a:solidFill>
                <a:latin typeface="Arial" panose="020B0604020202020204" pitchFamily="34" charset="0"/>
                <a:cs typeface="Arial" panose="020B0604020202020204" pitchFamily="34" charset="0"/>
              </a:rPr>
              <a:t>each  </a:t>
            </a:r>
            <a:r>
              <a:rPr lang="en-GB" sz="1100" spc="-5" dirty="0">
                <a:solidFill>
                  <a:schemeClr val="tx2"/>
                </a:solidFill>
                <a:latin typeface="Arial" panose="020B0604020202020204" pitchFamily="34" charset="0"/>
                <a:cs typeface="Arial" panose="020B0604020202020204" pitchFamily="34" charset="0"/>
              </a:rPr>
              <a:t>payment has </a:t>
            </a:r>
            <a:r>
              <a:rPr lang="en-GB" sz="1100" dirty="0">
                <a:solidFill>
                  <a:schemeClr val="tx2"/>
                </a:solidFill>
                <a:latin typeface="Arial" panose="020B0604020202020204" pitchFamily="34" charset="0"/>
                <a:cs typeface="Arial" panose="020B0604020202020204" pitchFamily="34" charset="0"/>
              </a:rPr>
              <a:t>a unique </a:t>
            </a:r>
            <a:r>
              <a:rPr lang="en-GB" sz="1100" spc="-5" dirty="0">
                <a:solidFill>
                  <a:schemeClr val="tx2"/>
                </a:solidFill>
                <a:latin typeface="Arial" panose="020B0604020202020204" pitchFamily="34" charset="0"/>
                <a:cs typeface="Arial" panose="020B0604020202020204" pitchFamily="34" charset="0"/>
              </a:rPr>
              <a:t>reference</a:t>
            </a:r>
            <a:r>
              <a:rPr lang="en-GB" sz="1100" spc="-45" dirty="0">
                <a:solidFill>
                  <a:schemeClr val="tx2"/>
                </a:solidFill>
                <a:latin typeface="Arial" panose="020B0604020202020204" pitchFamily="34" charset="0"/>
                <a:cs typeface="Arial" panose="020B0604020202020204" pitchFamily="34" charset="0"/>
              </a:rPr>
              <a:t> </a:t>
            </a:r>
            <a:r>
              <a:rPr lang="en-GB" sz="1100" dirty="0">
                <a:solidFill>
                  <a:schemeClr val="tx2"/>
                </a:solidFill>
                <a:latin typeface="Arial" panose="020B0604020202020204" pitchFamily="34" charset="0"/>
                <a:cs typeface="Arial" panose="020B0604020202020204" pitchFamily="34" charset="0"/>
              </a:rPr>
              <a:t>number.</a:t>
            </a:r>
          </a:p>
          <a:p>
            <a:pPr marL="184150" marR="389255" indent="-171450">
              <a:buFont typeface="Arial" panose="020B0604020202020204" pitchFamily="34" charset="0"/>
              <a:buChar char="•"/>
            </a:pPr>
            <a:r>
              <a:rPr lang="en-GB" sz="1100" spc="-5" dirty="0">
                <a:solidFill>
                  <a:schemeClr val="tx2"/>
                </a:solidFill>
                <a:latin typeface="Arial" panose="020B0604020202020204" pitchFamily="34" charset="0"/>
                <a:cs typeface="Arial" panose="020B0604020202020204" pitchFamily="34" charset="0"/>
              </a:rPr>
              <a:t>Each Expense </a:t>
            </a:r>
            <a:r>
              <a:rPr lang="en-GB" sz="1100" dirty="0">
                <a:solidFill>
                  <a:schemeClr val="tx2"/>
                </a:solidFill>
                <a:latin typeface="Arial" panose="020B0604020202020204" pitchFamily="34" charset="0"/>
                <a:cs typeface="Arial" panose="020B0604020202020204" pitchFamily="34" charset="0"/>
              </a:rPr>
              <a:t>Type </a:t>
            </a:r>
            <a:r>
              <a:rPr lang="en-GB" sz="1100" spc="-5" dirty="0">
                <a:solidFill>
                  <a:schemeClr val="tx2"/>
                </a:solidFill>
                <a:latin typeface="Arial" panose="020B0604020202020204" pitchFamily="34" charset="0"/>
                <a:cs typeface="Arial" panose="020B0604020202020204" pitchFamily="34" charset="0"/>
              </a:rPr>
              <a:t>has its </a:t>
            </a:r>
            <a:r>
              <a:rPr lang="en-GB" sz="1100" dirty="0">
                <a:solidFill>
                  <a:schemeClr val="tx2"/>
                </a:solidFill>
                <a:latin typeface="Arial" panose="020B0604020202020204" pitchFamily="34" charset="0"/>
                <a:cs typeface="Arial" panose="020B0604020202020204" pitchFamily="34" charset="0"/>
              </a:rPr>
              <a:t>own </a:t>
            </a:r>
            <a:r>
              <a:rPr lang="en-GB" sz="1100" spc="-5" dirty="0">
                <a:solidFill>
                  <a:schemeClr val="tx2"/>
                </a:solidFill>
                <a:latin typeface="Arial" panose="020B0604020202020204" pitchFamily="34" charset="0"/>
                <a:cs typeface="Arial" panose="020B0604020202020204" pitchFamily="34" charset="0"/>
              </a:rPr>
              <a:t>total.  Credit </a:t>
            </a:r>
            <a:r>
              <a:rPr lang="en-GB" sz="1100" spc="-10" dirty="0">
                <a:solidFill>
                  <a:schemeClr val="tx2"/>
                </a:solidFill>
                <a:latin typeface="Arial" panose="020B0604020202020204" pitchFamily="34" charset="0"/>
                <a:cs typeface="Arial" panose="020B0604020202020204" pitchFamily="34" charset="0"/>
              </a:rPr>
              <a:t>is </a:t>
            </a:r>
            <a:r>
              <a:rPr lang="en-GB" sz="1100" spc="-5" dirty="0">
                <a:solidFill>
                  <a:schemeClr val="tx2"/>
                </a:solidFill>
                <a:latin typeface="Arial" panose="020B0604020202020204" pitchFamily="34" charset="0"/>
                <a:cs typeface="Arial" panose="020B0604020202020204" pitchFamily="34" charset="0"/>
              </a:rPr>
              <a:t>money paid </a:t>
            </a:r>
            <a:r>
              <a:rPr lang="en-GB" sz="1100" dirty="0">
                <a:solidFill>
                  <a:schemeClr val="tx2"/>
                </a:solidFill>
                <a:latin typeface="Arial" panose="020B0604020202020204" pitchFamily="34" charset="0"/>
                <a:cs typeface="Arial" panose="020B0604020202020204" pitchFamily="34" charset="0"/>
              </a:rPr>
              <a:t>into </a:t>
            </a:r>
            <a:r>
              <a:rPr lang="en-GB" sz="1100" spc="-10" dirty="0">
                <a:solidFill>
                  <a:schemeClr val="tx2"/>
                </a:solidFill>
                <a:latin typeface="Arial" panose="020B0604020202020204" pitchFamily="34" charset="0"/>
                <a:cs typeface="Arial" panose="020B0604020202020204" pitchFamily="34" charset="0"/>
              </a:rPr>
              <a:t>the </a:t>
            </a:r>
            <a:r>
              <a:rPr lang="en-GB" sz="1100" dirty="0">
                <a:solidFill>
                  <a:schemeClr val="tx2"/>
                </a:solidFill>
                <a:latin typeface="Arial" panose="020B0604020202020204" pitchFamily="34" charset="0"/>
                <a:cs typeface="Arial" panose="020B0604020202020204" pitchFamily="34" charset="0"/>
              </a:rPr>
              <a:t>account.  </a:t>
            </a:r>
            <a:r>
              <a:rPr lang="en-GB" sz="1100" spc="-10" dirty="0">
                <a:solidFill>
                  <a:schemeClr val="tx2"/>
                </a:solidFill>
                <a:latin typeface="Arial" panose="020B0604020202020204" pitchFamily="34" charset="0"/>
                <a:cs typeface="Arial" panose="020B0604020202020204" pitchFamily="34" charset="0"/>
              </a:rPr>
              <a:t>Debit </a:t>
            </a:r>
            <a:r>
              <a:rPr lang="en-GB" sz="1100" spc="10" dirty="0">
                <a:solidFill>
                  <a:schemeClr val="tx2"/>
                </a:solidFill>
                <a:latin typeface="Arial" panose="020B0604020202020204" pitchFamily="34" charset="0"/>
                <a:cs typeface="Arial" panose="020B0604020202020204" pitchFamily="34" charset="0"/>
              </a:rPr>
              <a:t>is </a:t>
            </a:r>
            <a:r>
              <a:rPr lang="en-GB" sz="1100" spc="-5" dirty="0">
                <a:solidFill>
                  <a:schemeClr val="tx2"/>
                </a:solidFill>
                <a:latin typeface="Arial" panose="020B0604020202020204" pitchFamily="34" charset="0"/>
                <a:cs typeface="Arial" panose="020B0604020202020204" pitchFamily="34" charset="0"/>
              </a:rPr>
              <a:t>money paid </a:t>
            </a:r>
            <a:r>
              <a:rPr lang="en-GB" sz="1100" spc="-10" dirty="0">
                <a:solidFill>
                  <a:schemeClr val="tx2"/>
                </a:solidFill>
                <a:latin typeface="Arial" panose="020B0604020202020204" pitchFamily="34" charset="0"/>
                <a:cs typeface="Arial" panose="020B0604020202020204" pitchFamily="34" charset="0"/>
              </a:rPr>
              <a:t>out </a:t>
            </a:r>
            <a:r>
              <a:rPr lang="en-GB" sz="1100" dirty="0">
                <a:solidFill>
                  <a:schemeClr val="tx2"/>
                </a:solidFill>
                <a:latin typeface="Arial" panose="020B0604020202020204" pitchFamily="34" charset="0"/>
                <a:cs typeface="Arial" panose="020B0604020202020204" pitchFamily="34" charset="0"/>
              </a:rPr>
              <a:t>of </a:t>
            </a:r>
            <a:r>
              <a:rPr lang="en-GB" sz="1100" spc="-10" dirty="0">
                <a:solidFill>
                  <a:schemeClr val="tx2"/>
                </a:solidFill>
                <a:latin typeface="Arial" panose="020B0604020202020204" pitchFamily="34" charset="0"/>
                <a:cs typeface="Arial" panose="020B0604020202020204" pitchFamily="34" charset="0"/>
              </a:rPr>
              <a:t>the</a:t>
            </a:r>
            <a:r>
              <a:rPr lang="en-GB" sz="1100" spc="-20" dirty="0">
                <a:solidFill>
                  <a:schemeClr val="tx2"/>
                </a:solidFill>
                <a:latin typeface="Arial" panose="020B0604020202020204" pitchFamily="34" charset="0"/>
                <a:cs typeface="Arial" panose="020B0604020202020204" pitchFamily="34" charset="0"/>
              </a:rPr>
              <a:t> </a:t>
            </a:r>
            <a:r>
              <a:rPr lang="en-GB" sz="1100" dirty="0">
                <a:solidFill>
                  <a:schemeClr val="tx2"/>
                </a:solidFill>
                <a:latin typeface="Arial" panose="020B0604020202020204" pitchFamily="34" charset="0"/>
                <a:cs typeface="Arial" panose="020B0604020202020204" pitchFamily="34" charset="0"/>
              </a:rPr>
              <a:t>account.</a:t>
            </a:r>
          </a:p>
          <a:p>
            <a:pPr marL="171450" indent="-171450">
              <a:buFont typeface="Arial" panose="020B0604020202020204" pitchFamily="34" charset="0"/>
              <a:buChar char="•"/>
            </a:pPr>
            <a:endParaRPr lang="en-GB" sz="1100" dirty="0">
              <a:solidFill>
                <a:schemeClr val="tx2"/>
              </a:solidFill>
              <a:latin typeface="Arial" panose="020B0604020202020204" pitchFamily="34" charset="0"/>
              <a:cs typeface="Arial" panose="020B0604020202020204" pitchFamily="34" charset="0"/>
            </a:endParaRPr>
          </a:p>
          <a:p>
            <a:pPr marL="184150" indent="-171450">
              <a:spcBef>
                <a:spcPts val="5"/>
              </a:spcBef>
              <a:buFont typeface="Arial" panose="020B0604020202020204" pitchFamily="34" charset="0"/>
              <a:buChar char="•"/>
            </a:pPr>
            <a:r>
              <a:rPr lang="en-GB" sz="1100" spc="-5" dirty="0">
                <a:solidFill>
                  <a:schemeClr val="tx2"/>
                </a:solidFill>
                <a:latin typeface="Arial" panose="020B0604020202020204" pitchFamily="34" charset="0"/>
                <a:cs typeface="Arial" panose="020B0604020202020204" pitchFamily="34" charset="0"/>
              </a:rPr>
              <a:t>You </a:t>
            </a:r>
            <a:r>
              <a:rPr lang="en-GB" sz="1100" dirty="0">
                <a:solidFill>
                  <a:schemeClr val="tx2"/>
                </a:solidFill>
                <a:latin typeface="Arial" panose="020B0604020202020204" pitchFamily="34" charset="0"/>
                <a:cs typeface="Arial" panose="020B0604020202020204" pitchFamily="34" charset="0"/>
              </a:rPr>
              <a:t>can </a:t>
            </a:r>
            <a:r>
              <a:rPr lang="en-GB" sz="1100" spc="-5" dirty="0">
                <a:solidFill>
                  <a:schemeClr val="tx2"/>
                </a:solidFill>
                <a:latin typeface="Arial" panose="020B0604020202020204" pitchFamily="34" charset="0"/>
                <a:cs typeface="Arial" panose="020B0604020202020204" pitchFamily="34" charset="0"/>
              </a:rPr>
              <a:t>request </a:t>
            </a:r>
            <a:r>
              <a:rPr lang="en-GB" sz="1100" dirty="0">
                <a:solidFill>
                  <a:schemeClr val="tx2"/>
                </a:solidFill>
                <a:latin typeface="Arial" panose="020B0604020202020204" pitchFamily="34" charset="0"/>
                <a:cs typeface="Arial" panose="020B0604020202020204" pitchFamily="34" charset="0"/>
              </a:rPr>
              <a:t>a </a:t>
            </a:r>
            <a:r>
              <a:rPr lang="en-GB" sz="1100" spc="-10" dirty="0">
                <a:solidFill>
                  <a:schemeClr val="tx2"/>
                </a:solidFill>
                <a:latin typeface="Arial" panose="020B0604020202020204" pitchFamily="34" charset="0"/>
                <a:cs typeface="Arial" panose="020B0604020202020204" pitchFamily="34" charset="0"/>
              </a:rPr>
              <a:t>ledger  </a:t>
            </a:r>
            <a:r>
              <a:rPr lang="en-GB" sz="1100" spc="-5" dirty="0">
                <a:solidFill>
                  <a:schemeClr val="tx2"/>
                </a:solidFill>
                <a:latin typeface="Arial" panose="020B0604020202020204" pitchFamily="34" charset="0"/>
                <a:cs typeface="Arial" panose="020B0604020202020204" pitchFamily="34" charset="0"/>
              </a:rPr>
              <a:t>either  in person </a:t>
            </a:r>
            <a:r>
              <a:rPr lang="en-GB" sz="1100" spc="170" dirty="0">
                <a:solidFill>
                  <a:schemeClr val="tx2"/>
                </a:solidFill>
                <a:latin typeface="Arial" panose="020B0604020202020204" pitchFamily="34" charset="0"/>
                <a:cs typeface="Arial" panose="020B0604020202020204" pitchFamily="34" charset="0"/>
              </a:rPr>
              <a:t> </a:t>
            </a:r>
            <a:r>
              <a:rPr lang="en-GB" sz="1100" spc="-5" dirty="0">
                <a:solidFill>
                  <a:schemeClr val="tx2"/>
                </a:solidFill>
                <a:latin typeface="Arial" panose="020B0604020202020204" pitchFamily="34" charset="0"/>
                <a:cs typeface="Arial" panose="020B0604020202020204" pitchFamily="34" charset="0"/>
              </a:rPr>
              <a:t>at</a:t>
            </a:r>
            <a:r>
              <a:rPr lang="en-GB" sz="1100" dirty="0">
                <a:solidFill>
                  <a:schemeClr val="tx2"/>
                </a:solidFill>
                <a:latin typeface="Arial" panose="020B0604020202020204" pitchFamily="34" charset="0"/>
                <a:cs typeface="Arial" panose="020B0604020202020204" pitchFamily="34" charset="0"/>
              </a:rPr>
              <a:t> </a:t>
            </a:r>
            <a:r>
              <a:rPr lang="en-GB" sz="1100" spc="-10" dirty="0">
                <a:solidFill>
                  <a:schemeClr val="tx2"/>
                </a:solidFill>
                <a:latin typeface="Arial" panose="020B0604020202020204" pitchFamily="34" charset="0"/>
                <a:cs typeface="Arial" panose="020B0604020202020204" pitchFamily="34" charset="0"/>
              </a:rPr>
              <a:t>the </a:t>
            </a:r>
            <a:r>
              <a:rPr lang="en-GB" sz="1100" dirty="0">
                <a:solidFill>
                  <a:schemeClr val="tx2"/>
                </a:solidFill>
                <a:latin typeface="Arial" panose="020B0604020202020204" pitchFamily="34" charset="0"/>
                <a:cs typeface="Arial" panose="020B0604020202020204" pitchFamily="34" charset="0"/>
              </a:rPr>
              <a:t>Finance </a:t>
            </a:r>
            <a:r>
              <a:rPr lang="en-GB" sz="1100" spc="-5" dirty="0">
                <a:solidFill>
                  <a:schemeClr val="tx2"/>
                </a:solidFill>
                <a:latin typeface="Arial" panose="020B0604020202020204" pitchFamily="34" charset="0"/>
                <a:cs typeface="Arial" panose="020B0604020202020204" pitchFamily="34" charset="0"/>
              </a:rPr>
              <a:t>Office </a:t>
            </a:r>
            <a:r>
              <a:rPr lang="en-GB" sz="1100" dirty="0">
                <a:solidFill>
                  <a:schemeClr val="tx2"/>
                </a:solidFill>
                <a:latin typeface="Arial" panose="020B0604020202020204" pitchFamily="34" charset="0"/>
                <a:cs typeface="Arial" panose="020B0604020202020204" pitchFamily="34" charset="0"/>
              </a:rPr>
              <a:t>or </a:t>
            </a:r>
            <a:r>
              <a:rPr lang="en-GB" sz="1100" spc="5" dirty="0">
                <a:solidFill>
                  <a:schemeClr val="tx2"/>
                </a:solidFill>
                <a:latin typeface="Arial" panose="020B0604020202020204" pitchFamily="34" charset="0"/>
                <a:cs typeface="Arial" panose="020B0604020202020204" pitchFamily="34" charset="0"/>
              </a:rPr>
              <a:t>by</a:t>
            </a:r>
            <a:r>
              <a:rPr lang="en-GB" sz="1100" spc="-80" dirty="0">
                <a:solidFill>
                  <a:schemeClr val="tx2"/>
                </a:solidFill>
                <a:latin typeface="Arial" panose="020B0604020202020204" pitchFamily="34" charset="0"/>
                <a:cs typeface="Arial" panose="020B0604020202020204" pitchFamily="34" charset="0"/>
              </a:rPr>
              <a:t> </a:t>
            </a:r>
            <a:r>
              <a:rPr lang="en-GB" sz="1100" dirty="0">
                <a:solidFill>
                  <a:schemeClr val="tx2"/>
                </a:solidFill>
                <a:latin typeface="Arial" panose="020B0604020202020204" pitchFamily="34" charset="0"/>
                <a:cs typeface="Arial" panose="020B0604020202020204" pitchFamily="34" charset="0"/>
              </a:rPr>
              <a:t>email.</a:t>
            </a:r>
          </a:p>
          <a:p>
            <a:pPr marL="184150" indent="-171450">
              <a:spcBef>
                <a:spcPts val="5"/>
              </a:spcBef>
              <a:buFont typeface="Arial" panose="020B0604020202020204" pitchFamily="34" charset="0"/>
              <a:buChar char="•"/>
            </a:pPr>
            <a:endParaRPr lang="en-GB" sz="1100" dirty="0">
              <a:solidFill>
                <a:schemeClr val="tx2"/>
              </a:solidFill>
              <a:latin typeface="Arial" panose="020B0604020202020204" pitchFamily="34" charset="0"/>
              <a:cs typeface="Arial" panose="020B0604020202020204" pitchFamily="34" charset="0"/>
            </a:endParaRPr>
          </a:p>
          <a:p>
            <a:pPr marL="184150" indent="-171450">
              <a:spcBef>
                <a:spcPts val="5"/>
              </a:spcBef>
              <a:buFont typeface="Arial" panose="020B0604020202020204" pitchFamily="34" charset="0"/>
              <a:buChar char="•"/>
            </a:pPr>
            <a:r>
              <a:rPr lang="en-GB" sz="1100" spc="-10" dirty="0">
                <a:solidFill>
                  <a:schemeClr val="tx2"/>
                </a:solidFill>
                <a:latin typeface="Arial" panose="020B0604020202020204" pitchFamily="34" charset="0"/>
                <a:cs typeface="Arial" panose="020B0604020202020204" pitchFamily="34" charset="0"/>
              </a:rPr>
              <a:t>At </a:t>
            </a:r>
            <a:r>
              <a:rPr lang="en-GB" sz="1100" spc="5" dirty="0">
                <a:solidFill>
                  <a:schemeClr val="tx2"/>
                </a:solidFill>
                <a:latin typeface="Arial" panose="020B0604020202020204" pitchFamily="34" charset="0"/>
                <a:cs typeface="Arial" panose="020B0604020202020204" pitchFamily="34" charset="0"/>
              </a:rPr>
              <a:t>the </a:t>
            </a:r>
            <a:r>
              <a:rPr lang="en-GB" sz="1100" spc="-5" dirty="0">
                <a:solidFill>
                  <a:schemeClr val="tx2"/>
                </a:solidFill>
                <a:latin typeface="Arial" panose="020B0604020202020204" pitchFamily="34" charset="0"/>
                <a:cs typeface="Arial" panose="020B0604020202020204" pitchFamily="34" charset="0"/>
              </a:rPr>
              <a:t>bottom </a:t>
            </a:r>
            <a:r>
              <a:rPr lang="en-GB" sz="1100" spc="-15" dirty="0">
                <a:solidFill>
                  <a:schemeClr val="tx2"/>
                </a:solidFill>
                <a:latin typeface="Arial" panose="020B0604020202020204" pitchFamily="34" charset="0"/>
                <a:cs typeface="Arial" panose="020B0604020202020204" pitchFamily="34" charset="0"/>
              </a:rPr>
              <a:t>of </a:t>
            </a:r>
            <a:r>
              <a:rPr lang="en-GB" sz="1100" spc="5" dirty="0">
                <a:solidFill>
                  <a:schemeClr val="tx2"/>
                </a:solidFill>
                <a:latin typeface="Arial" panose="020B0604020202020204" pitchFamily="34" charset="0"/>
                <a:cs typeface="Arial" panose="020B0604020202020204" pitchFamily="34" charset="0"/>
              </a:rPr>
              <a:t>the </a:t>
            </a:r>
            <a:r>
              <a:rPr lang="en-GB" sz="1100" dirty="0">
                <a:solidFill>
                  <a:schemeClr val="tx2"/>
                </a:solidFill>
                <a:latin typeface="Arial" panose="020B0604020202020204" pitchFamily="34" charset="0"/>
                <a:cs typeface="Arial" panose="020B0604020202020204" pitchFamily="34" charset="0"/>
              </a:rPr>
              <a:t>ledger there </a:t>
            </a:r>
            <a:r>
              <a:rPr lang="en-GB" sz="1100" spc="-10" dirty="0">
                <a:solidFill>
                  <a:schemeClr val="tx2"/>
                </a:solidFill>
                <a:latin typeface="Arial" panose="020B0604020202020204" pitchFamily="34" charset="0"/>
                <a:cs typeface="Arial" panose="020B0604020202020204" pitchFamily="34" charset="0"/>
              </a:rPr>
              <a:t>will </a:t>
            </a:r>
            <a:r>
              <a:rPr lang="en-GB" sz="1100" spc="5" dirty="0">
                <a:solidFill>
                  <a:schemeClr val="tx2"/>
                </a:solidFill>
                <a:latin typeface="Arial" panose="020B0604020202020204" pitchFamily="34" charset="0"/>
                <a:cs typeface="Arial" panose="020B0604020202020204" pitchFamily="34" charset="0"/>
              </a:rPr>
              <a:t>be </a:t>
            </a:r>
            <a:r>
              <a:rPr lang="en-GB" sz="1100" dirty="0">
                <a:solidFill>
                  <a:schemeClr val="tx2"/>
                </a:solidFill>
                <a:latin typeface="Arial" panose="020B0604020202020204" pitchFamily="34" charset="0"/>
                <a:cs typeface="Arial" panose="020B0604020202020204" pitchFamily="34" charset="0"/>
              </a:rPr>
              <a:t>a </a:t>
            </a:r>
            <a:r>
              <a:rPr lang="en-GB" sz="1100" spc="-5" dirty="0">
                <a:solidFill>
                  <a:schemeClr val="tx2"/>
                </a:solidFill>
                <a:latin typeface="Arial" panose="020B0604020202020204" pitchFamily="34" charset="0"/>
                <a:cs typeface="Arial" panose="020B0604020202020204" pitchFamily="34" charset="0"/>
              </a:rPr>
              <a:t>Credit </a:t>
            </a:r>
            <a:r>
              <a:rPr lang="en-GB" sz="1100" spc="-10" dirty="0">
                <a:solidFill>
                  <a:schemeClr val="tx2"/>
                </a:solidFill>
                <a:latin typeface="Arial" panose="020B0604020202020204" pitchFamily="34" charset="0"/>
                <a:cs typeface="Arial" panose="020B0604020202020204" pitchFamily="34" charset="0"/>
              </a:rPr>
              <a:t>total </a:t>
            </a:r>
            <a:r>
              <a:rPr lang="en-GB" sz="1100" spc="-5" dirty="0">
                <a:solidFill>
                  <a:schemeClr val="tx2"/>
                </a:solidFill>
                <a:latin typeface="Arial" panose="020B0604020202020204" pitchFamily="34" charset="0"/>
                <a:cs typeface="Arial" panose="020B0604020202020204" pitchFamily="34" charset="0"/>
              </a:rPr>
              <a:t>and </a:t>
            </a:r>
            <a:r>
              <a:rPr lang="en-GB" sz="1100" dirty="0">
                <a:solidFill>
                  <a:schemeClr val="tx2"/>
                </a:solidFill>
                <a:latin typeface="Arial" panose="020B0604020202020204" pitchFamily="34" charset="0"/>
                <a:cs typeface="Arial" panose="020B0604020202020204" pitchFamily="34" charset="0"/>
              </a:rPr>
              <a:t>a Debit </a:t>
            </a:r>
            <a:r>
              <a:rPr lang="en-GB" sz="1100" spc="5" dirty="0">
                <a:solidFill>
                  <a:schemeClr val="tx2"/>
                </a:solidFill>
                <a:latin typeface="Arial" panose="020B0604020202020204" pitchFamily="34" charset="0"/>
                <a:cs typeface="Arial" panose="020B0604020202020204" pitchFamily="34" charset="0"/>
              </a:rPr>
              <a:t>Total. </a:t>
            </a:r>
            <a:r>
              <a:rPr lang="en-GB" sz="1100" spc="-5" dirty="0">
                <a:solidFill>
                  <a:schemeClr val="tx2"/>
                </a:solidFill>
                <a:latin typeface="Arial" panose="020B0604020202020204" pitchFamily="34" charset="0"/>
                <a:cs typeface="Arial" panose="020B0604020202020204" pitchFamily="34" charset="0"/>
              </a:rPr>
              <a:t>Subtracting </a:t>
            </a:r>
            <a:r>
              <a:rPr lang="en-GB" sz="1100" spc="-10" dirty="0">
                <a:solidFill>
                  <a:schemeClr val="tx2"/>
                </a:solidFill>
                <a:latin typeface="Arial" panose="020B0604020202020204" pitchFamily="34" charset="0"/>
                <a:cs typeface="Arial" panose="020B0604020202020204" pitchFamily="34" charset="0"/>
              </a:rPr>
              <a:t>the </a:t>
            </a:r>
            <a:r>
              <a:rPr lang="en-GB" sz="1100" dirty="0">
                <a:solidFill>
                  <a:schemeClr val="tx2"/>
                </a:solidFill>
                <a:latin typeface="Arial" panose="020B0604020202020204" pitchFamily="34" charset="0"/>
                <a:cs typeface="Arial" panose="020B0604020202020204" pitchFamily="34" charset="0"/>
              </a:rPr>
              <a:t>Debit </a:t>
            </a:r>
            <a:r>
              <a:rPr lang="en-GB" sz="1100" spc="-10" dirty="0">
                <a:solidFill>
                  <a:schemeClr val="tx2"/>
                </a:solidFill>
                <a:latin typeface="Arial" panose="020B0604020202020204" pitchFamily="34" charset="0"/>
                <a:cs typeface="Arial" panose="020B0604020202020204" pitchFamily="34" charset="0"/>
              </a:rPr>
              <a:t>from </a:t>
            </a:r>
            <a:r>
              <a:rPr lang="en-GB" sz="1100" spc="5" dirty="0">
                <a:solidFill>
                  <a:schemeClr val="tx2"/>
                </a:solidFill>
                <a:latin typeface="Arial" panose="020B0604020202020204" pitchFamily="34" charset="0"/>
                <a:cs typeface="Arial" panose="020B0604020202020204" pitchFamily="34" charset="0"/>
              </a:rPr>
              <a:t>the </a:t>
            </a:r>
            <a:r>
              <a:rPr lang="en-GB" sz="1100" spc="-5" dirty="0">
                <a:solidFill>
                  <a:schemeClr val="tx2"/>
                </a:solidFill>
                <a:latin typeface="Arial" panose="020B0604020202020204" pitchFamily="34" charset="0"/>
                <a:cs typeface="Arial" panose="020B0604020202020204" pitchFamily="34" charset="0"/>
              </a:rPr>
              <a:t>Credit </a:t>
            </a:r>
            <a:r>
              <a:rPr lang="en-GB" sz="1100" spc="-10" dirty="0">
                <a:solidFill>
                  <a:schemeClr val="tx2"/>
                </a:solidFill>
                <a:latin typeface="Arial" panose="020B0604020202020204" pitchFamily="34" charset="0"/>
                <a:cs typeface="Arial" panose="020B0604020202020204" pitchFamily="34" charset="0"/>
              </a:rPr>
              <a:t>will  </a:t>
            </a:r>
            <a:r>
              <a:rPr lang="en-GB" sz="1100" dirty="0">
                <a:solidFill>
                  <a:schemeClr val="tx2"/>
                </a:solidFill>
                <a:latin typeface="Arial" panose="020B0604020202020204" pitchFamily="34" charset="0"/>
                <a:cs typeface="Arial" panose="020B0604020202020204" pitchFamily="34" charset="0"/>
              </a:rPr>
              <a:t>give </a:t>
            </a:r>
            <a:r>
              <a:rPr lang="en-GB" sz="1100" spc="5" dirty="0">
                <a:solidFill>
                  <a:schemeClr val="tx2"/>
                </a:solidFill>
                <a:latin typeface="Arial" panose="020B0604020202020204" pitchFamily="34" charset="0"/>
                <a:cs typeface="Arial" panose="020B0604020202020204" pitchFamily="34" charset="0"/>
              </a:rPr>
              <a:t>the </a:t>
            </a:r>
            <a:r>
              <a:rPr lang="en-GB" sz="1100" dirty="0">
                <a:solidFill>
                  <a:schemeClr val="tx2"/>
                </a:solidFill>
                <a:latin typeface="Arial" panose="020B0604020202020204" pitchFamily="34" charset="0"/>
                <a:cs typeface="Arial" panose="020B0604020202020204" pitchFamily="34" charset="0"/>
              </a:rPr>
              <a:t>account total. </a:t>
            </a:r>
          </a:p>
          <a:p>
            <a:pPr marL="184150" indent="-171450">
              <a:spcBef>
                <a:spcPts val="5"/>
              </a:spcBef>
              <a:buFont typeface="Arial" panose="020B0604020202020204" pitchFamily="34" charset="0"/>
              <a:buChar char="•"/>
            </a:pPr>
            <a:endParaRPr lang="en-GB" sz="1100" dirty="0">
              <a:solidFill>
                <a:schemeClr val="tx2"/>
              </a:solidFill>
              <a:latin typeface="Arial" panose="020B0604020202020204" pitchFamily="34" charset="0"/>
              <a:cs typeface="Arial" panose="020B0604020202020204" pitchFamily="34" charset="0"/>
            </a:endParaRPr>
          </a:p>
          <a:p>
            <a:pPr marL="184150" indent="-171450">
              <a:spcBef>
                <a:spcPts val="5"/>
              </a:spcBef>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You should finish the year on with the same total for debits and credits.</a:t>
            </a:r>
          </a:p>
          <a:p>
            <a:endParaRPr lang="en-GB" sz="1600" dirty="0"/>
          </a:p>
          <a:p>
            <a:r>
              <a:rPr lang="en-GB" sz="1600" dirty="0"/>
              <a:t> </a:t>
            </a:r>
          </a:p>
          <a:p>
            <a:endParaRPr lang="en-GB" sz="1600" dirty="0"/>
          </a:p>
        </p:txBody>
      </p:sp>
    </p:spTree>
    <p:extLst>
      <p:ext uri="{BB962C8B-B14F-4D97-AF65-F5344CB8AC3E}">
        <p14:creationId xmlns:p14="http://schemas.microsoft.com/office/powerpoint/2010/main" val="313336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Your ‘account’</a:t>
            </a:r>
          </a:p>
        </p:txBody>
      </p:sp>
      <p:pic>
        <p:nvPicPr>
          <p:cNvPr id="4" name="Picture 3"/>
          <p:cNvPicPr>
            <a:picLocks noChangeAspect="1"/>
          </p:cNvPicPr>
          <p:nvPr/>
        </p:nvPicPr>
        <p:blipFill rotWithShape="1">
          <a:blip r:embed="rId2"/>
          <a:srcRect b="26380"/>
          <a:stretch/>
        </p:blipFill>
        <p:spPr>
          <a:xfrm>
            <a:off x="714145" y="1130711"/>
            <a:ext cx="7526805" cy="2625212"/>
          </a:xfrm>
          <a:prstGeom prst="rect">
            <a:avLst/>
          </a:prstGeom>
        </p:spPr>
      </p:pic>
      <p:sp>
        <p:nvSpPr>
          <p:cNvPr id="5" name="Oval 4"/>
          <p:cNvSpPr/>
          <p:nvPr/>
        </p:nvSpPr>
        <p:spPr>
          <a:xfrm>
            <a:off x="1484671" y="2654710"/>
            <a:ext cx="481781" cy="206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770085" y="2654710"/>
            <a:ext cx="1880573" cy="216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1062192" y="3900449"/>
            <a:ext cx="6429990" cy="844504"/>
          </a:xfrm>
          <a:prstGeom prst="rect">
            <a:avLst/>
          </a:prstGeom>
        </p:spPr>
      </p:pic>
      <p:sp>
        <p:nvSpPr>
          <p:cNvPr id="8" name="Oval 7"/>
          <p:cNvSpPr/>
          <p:nvPr/>
        </p:nvSpPr>
        <p:spPr>
          <a:xfrm>
            <a:off x="6651522" y="2664542"/>
            <a:ext cx="481781" cy="206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651522" y="4095136"/>
            <a:ext cx="481781" cy="206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1725561" y="1995948"/>
            <a:ext cx="0" cy="6587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64077" y="2005780"/>
            <a:ext cx="0" cy="6587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54645" y="3608439"/>
            <a:ext cx="1037303" cy="486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049729" y="2443317"/>
            <a:ext cx="924232" cy="3146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63329" y="1681316"/>
            <a:ext cx="1415845" cy="276999"/>
          </a:xfrm>
          <a:prstGeom prst="rect">
            <a:avLst/>
          </a:prstGeom>
          <a:noFill/>
        </p:spPr>
        <p:txBody>
          <a:bodyPr wrap="square" rtlCol="0">
            <a:spAutoFit/>
          </a:bodyPr>
          <a:lstStyle/>
          <a:p>
            <a:r>
              <a:rPr lang="en-GB" sz="1200" dirty="0">
                <a:solidFill>
                  <a:srgbClr val="FF0000"/>
                </a:solidFill>
              </a:rPr>
              <a:t>Date of Transaction</a:t>
            </a:r>
          </a:p>
        </p:txBody>
      </p:sp>
      <p:sp>
        <p:nvSpPr>
          <p:cNvPr id="18" name="TextBox 17"/>
          <p:cNvSpPr txBox="1"/>
          <p:nvPr/>
        </p:nvSpPr>
        <p:spPr>
          <a:xfrm>
            <a:off x="3567410" y="1568470"/>
            <a:ext cx="1415845" cy="461665"/>
          </a:xfrm>
          <a:prstGeom prst="rect">
            <a:avLst/>
          </a:prstGeom>
          <a:noFill/>
        </p:spPr>
        <p:txBody>
          <a:bodyPr wrap="square" rtlCol="0">
            <a:spAutoFit/>
          </a:bodyPr>
          <a:lstStyle/>
          <a:p>
            <a:r>
              <a:rPr lang="en-GB" sz="1200" dirty="0">
                <a:solidFill>
                  <a:srgbClr val="FF0000"/>
                </a:solidFill>
              </a:rPr>
              <a:t>Description of Transaction</a:t>
            </a:r>
          </a:p>
        </p:txBody>
      </p:sp>
      <p:sp>
        <p:nvSpPr>
          <p:cNvPr id="19" name="TextBox 18"/>
          <p:cNvSpPr txBox="1"/>
          <p:nvPr/>
        </p:nvSpPr>
        <p:spPr>
          <a:xfrm>
            <a:off x="7593719" y="2160291"/>
            <a:ext cx="1415845" cy="276999"/>
          </a:xfrm>
          <a:prstGeom prst="rect">
            <a:avLst/>
          </a:prstGeom>
          <a:noFill/>
        </p:spPr>
        <p:txBody>
          <a:bodyPr wrap="square" rtlCol="0">
            <a:spAutoFit/>
          </a:bodyPr>
          <a:lstStyle/>
          <a:p>
            <a:r>
              <a:rPr lang="en-GB" sz="1200" dirty="0">
                <a:solidFill>
                  <a:srgbClr val="FF0000"/>
                </a:solidFill>
              </a:rPr>
              <a:t>Money in</a:t>
            </a:r>
          </a:p>
        </p:txBody>
      </p:sp>
      <p:sp>
        <p:nvSpPr>
          <p:cNvPr id="20" name="TextBox 19"/>
          <p:cNvSpPr txBox="1"/>
          <p:nvPr/>
        </p:nvSpPr>
        <p:spPr>
          <a:xfrm>
            <a:off x="7787148" y="3356868"/>
            <a:ext cx="1415845" cy="276999"/>
          </a:xfrm>
          <a:prstGeom prst="rect">
            <a:avLst/>
          </a:prstGeom>
          <a:noFill/>
        </p:spPr>
        <p:txBody>
          <a:bodyPr wrap="square" rtlCol="0">
            <a:spAutoFit/>
          </a:bodyPr>
          <a:lstStyle/>
          <a:p>
            <a:r>
              <a:rPr lang="en-GB" sz="1200" dirty="0">
                <a:solidFill>
                  <a:srgbClr val="FF0000"/>
                </a:solidFill>
              </a:rPr>
              <a:t>Money out</a:t>
            </a:r>
          </a:p>
        </p:txBody>
      </p:sp>
      <p:sp>
        <p:nvSpPr>
          <p:cNvPr id="3" name="TextBox 2"/>
          <p:cNvSpPr txBox="1"/>
          <p:nvPr/>
        </p:nvSpPr>
        <p:spPr>
          <a:xfrm>
            <a:off x="714145" y="702185"/>
            <a:ext cx="3936513" cy="369332"/>
          </a:xfrm>
          <a:prstGeom prst="rect">
            <a:avLst/>
          </a:prstGeom>
          <a:noFill/>
        </p:spPr>
        <p:txBody>
          <a:bodyPr wrap="square" rtlCol="0">
            <a:spAutoFit/>
          </a:bodyPr>
          <a:lstStyle/>
          <a:p>
            <a:r>
              <a:rPr lang="en-GB" dirty="0"/>
              <a:t>Example Ledger</a:t>
            </a:r>
          </a:p>
        </p:txBody>
      </p:sp>
    </p:spTree>
    <p:extLst>
      <p:ext uri="{BB962C8B-B14F-4D97-AF65-F5344CB8AC3E}">
        <p14:creationId xmlns:p14="http://schemas.microsoft.com/office/powerpoint/2010/main" val="315618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1038" y="315967"/>
            <a:ext cx="8543925" cy="814744"/>
          </a:xfrm>
        </p:spPr>
        <p:txBody>
          <a:bodyPr/>
          <a:lstStyle/>
          <a:p>
            <a:pPr algn="r"/>
            <a:r>
              <a:rPr lang="en-GB" dirty="0"/>
              <a:t>Your ‘account’</a:t>
            </a:r>
          </a:p>
        </p:txBody>
      </p:sp>
      <p:sp>
        <p:nvSpPr>
          <p:cNvPr id="5" name="TextBox 4"/>
          <p:cNvSpPr txBox="1"/>
          <p:nvPr/>
        </p:nvSpPr>
        <p:spPr>
          <a:xfrm>
            <a:off x="757084" y="1268361"/>
            <a:ext cx="7305368" cy="2031325"/>
          </a:xfrm>
          <a:prstGeom prst="rect">
            <a:avLst/>
          </a:prstGeom>
          <a:noFill/>
        </p:spPr>
        <p:txBody>
          <a:bodyPr wrap="square" rtlCol="0">
            <a:spAutoFit/>
          </a:bodyPr>
          <a:lstStyle/>
          <a:p>
            <a:r>
              <a:rPr lang="en-GB" dirty="0"/>
              <a:t>At the start of the year your club budget and any rollover money from the previous year will be credited to your account. </a:t>
            </a:r>
          </a:p>
          <a:p>
            <a:endParaRPr lang="en-GB" dirty="0"/>
          </a:p>
          <a:p>
            <a:r>
              <a:rPr lang="en-GB" dirty="0">
                <a:solidFill>
                  <a:srgbClr val="FF0000"/>
                </a:solidFill>
              </a:rPr>
              <a:t>This means that you must finish the year with a ZERO BALANCE on you Club account.</a:t>
            </a:r>
          </a:p>
          <a:p>
            <a:endParaRPr lang="en-GB" dirty="0"/>
          </a:p>
          <a:p>
            <a:r>
              <a:rPr lang="en-GB" dirty="0"/>
              <a:t>This has changed since last year so please be aware of this.</a:t>
            </a:r>
          </a:p>
        </p:txBody>
      </p:sp>
    </p:spTree>
    <p:extLst>
      <p:ext uri="{BB962C8B-B14F-4D97-AF65-F5344CB8AC3E}">
        <p14:creationId xmlns:p14="http://schemas.microsoft.com/office/powerpoint/2010/main" val="426759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15967"/>
            <a:ext cx="8543925" cy="814744"/>
          </a:xfrm>
        </p:spPr>
        <p:txBody>
          <a:bodyPr/>
          <a:lstStyle/>
          <a:p>
            <a:pPr algn="r"/>
            <a:r>
              <a:rPr lang="en-GB" dirty="0"/>
              <a:t>Your ‘account’</a:t>
            </a:r>
          </a:p>
        </p:txBody>
      </p:sp>
      <p:sp>
        <p:nvSpPr>
          <p:cNvPr id="3" name="TextBox 2"/>
          <p:cNvSpPr txBox="1"/>
          <p:nvPr/>
        </p:nvSpPr>
        <p:spPr>
          <a:xfrm>
            <a:off x="779360" y="943897"/>
            <a:ext cx="7410910" cy="3724096"/>
          </a:xfrm>
          <a:prstGeom prst="rect">
            <a:avLst/>
          </a:prstGeom>
          <a:noFill/>
        </p:spPr>
        <p:txBody>
          <a:bodyPr wrap="square" rtlCol="0">
            <a:spAutoFit/>
          </a:bodyPr>
          <a:lstStyle/>
          <a:p>
            <a:r>
              <a:rPr lang="en-GB" sz="2800" b="1" dirty="0">
                <a:solidFill>
                  <a:schemeClr val="tx2"/>
                </a:solidFill>
                <a:latin typeface="Arial" panose="020B0604020202020204" pitchFamily="34" charset="0"/>
                <a:cs typeface="Arial" panose="020B0604020202020204" pitchFamily="34" charset="0"/>
              </a:rPr>
              <a:t>Keeping Records</a:t>
            </a:r>
            <a:endParaRPr lang="en-GB" sz="2800" dirty="0"/>
          </a:p>
          <a:p>
            <a:endParaRPr lang="en-GB" sz="2800" b="1" dirty="0">
              <a:solidFill>
                <a:schemeClr val="tx2"/>
              </a:solidFill>
              <a:latin typeface="Arial" panose="020B0604020202020204" pitchFamily="34" charset="0"/>
              <a:cs typeface="Arial" panose="020B0604020202020204" pitchFamily="34" charset="0"/>
            </a:endParaRPr>
          </a:p>
          <a:p>
            <a:r>
              <a:rPr lang="en-GB" sz="2000" dirty="0">
                <a:solidFill>
                  <a:schemeClr val="tx2"/>
                </a:solidFill>
                <a:latin typeface="Arial" panose="020B0604020202020204" pitchFamily="34" charset="0"/>
                <a:cs typeface="Arial" panose="020B0604020202020204" pitchFamily="34" charset="0"/>
              </a:rPr>
              <a:t>We would recommend that you keep record of the transactions that you sign off.</a:t>
            </a:r>
          </a:p>
          <a:p>
            <a:endParaRPr lang="en-GB" sz="2000" dirty="0">
              <a:solidFill>
                <a:schemeClr val="tx2"/>
              </a:solidFill>
              <a:latin typeface="Arial" panose="020B0604020202020204" pitchFamily="34" charset="0"/>
              <a:cs typeface="Arial" panose="020B0604020202020204" pitchFamily="34" charset="0"/>
            </a:endParaRPr>
          </a:p>
          <a:p>
            <a:r>
              <a:rPr lang="en-GB" sz="2000" dirty="0">
                <a:solidFill>
                  <a:schemeClr val="tx2"/>
                </a:solidFill>
                <a:latin typeface="Arial" panose="020B0604020202020204" pitchFamily="34" charset="0"/>
                <a:cs typeface="Arial" panose="020B0604020202020204" pitchFamily="34" charset="0"/>
              </a:rPr>
              <a:t>A simple method of doing this is simply to keep a spreadsheet of, date, description and amount for each transaction. You can then check they appear on your account when it gets emailed to you.</a:t>
            </a:r>
          </a:p>
          <a:p>
            <a:endParaRPr lang="en-GB" sz="2000" dirty="0">
              <a:solidFill>
                <a:schemeClr val="tx2"/>
              </a:solidFill>
              <a:latin typeface="Arial" panose="020B0604020202020204" pitchFamily="34" charset="0"/>
              <a:cs typeface="Arial" panose="020B0604020202020204" pitchFamily="34" charset="0"/>
            </a:endParaRPr>
          </a:p>
          <a:p>
            <a:endParaRPr lang="en-GB"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667628"/>
      </p:ext>
    </p:extLst>
  </p:cSld>
  <p:clrMapOvr>
    <a:masterClrMapping/>
  </p:clrMapOvr>
</p:sld>
</file>

<file path=ppt/theme/theme1.xml><?xml version="1.0" encoding="utf-8"?>
<a:theme xmlns:a="http://schemas.openxmlformats.org/drawingml/2006/main" name="Office Theme">
  <a:themeElements>
    <a:clrScheme name="Custom 2">
      <a:dk1>
        <a:srgbClr val="121A61"/>
      </a:dk1>
      <a:lt1>
        <a:sysClr val="window" lastClr="FFFFFF"/>
      </a:lt1>
      <a:dk2>
        <a:srgbClr val="121A61"/>
      </a:dk2>
      <a:lt2>
        <a:srgbClr val="E7E6E6"/>
      </a:lt2>
      <a:accent1>
        <a:srgbClr val="FEB729"/>
      </a:accent1>
      <a:accent2>
        <a:srgbClr val="D5D3B9"/>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5681</TotalTime>
  <Words>2195</Words>
  <Application>Microsoft Office PowerPoint</Application>
  <PresentationFormat>A4 Paper (210x297 mm)</PresentationFormat>
  <Paragraphs>341</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Contents</vt:lpstr>
      <vt:lpstr>Introduction to SU Finance</vt:lpstr>
      <vt:lpstr>What you need to get started!</vt:lpstr>
      <vt:lpstr>Your ‘account’</vt:lpstr>
      <vt:lpstr>Your ‘account’</vt:lpstr>
      <vt:lpstr>Your ‘account’</vt:lpstr>
      <vt:lpstr>Your ‘account’</vt:lpstr>
      <vt:lpstr>Your ‘account’</vt:lpstr>
      <vt:lpstr>What piece of paper do I need?</vt:lpstr>
      <vt:lpstr>PowerPoint Presentation</vt:lpstr>
      <vt:lpstr>What piece of paper do I need?</vt:lpstr>
      <vt:lpstr>Processing Finance Forms</vt:lpstr>
      <vt:lpstr>Processing Finance Forms</vt:lpstr>
      <vt:lpstr>Processing Finance Forms</vt:lpstr>
      <vt:lpstr>Sport Club Department Codes</vt:lpstr>
      <vt:lpstr>Sport Club Expense/Income Codes</vt:lpstr>
      <vt:lpstr>Yellow Forms</vt:lpstr>
      <vt:lpstr>Yellow Forms</vt:lpstr>
      <vt:lpstr>Blue Form</vt:lpstr>
      <vt:lpstr>Invoice Request Form </vt:lpstr>
      <vt:lpstr>Online Product Request Form</vt:lpstr>
      <vt:lpstr>Printing and Catering</vt:lpstr>
      <vt:lpstr>Cash Floats</vt:lpstr>
      <vt:lpstr>Authorisation Limits</vt:lpstr>
      <vt:lpstr>VAT for Sports Clubs</vt:lpstr>
      <vt:lpstr>VAT for Sports Clubs</vt:lpstr>
      <vt:lpstr>VAT for Sports Clubs</vt:lpstr>
      <vt:lpstr>Fundraising</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Sabbatical F</dc:creator>
  <cp:lastModifiedBy>Stacey Bromley</cp:lastModifiedBy>
  <cp:revision>40</cp:revision>
  <cp:lastPrinted>2019-08-01T10:37:12Z</cp:lastPrinted>
  <dcterms:created xsi:type="dcterms:W3CDTF">2017-09-14T14:16:27Z</dcterms:created>
  <dcterms:modified xsi:type="dcterms:W3CDTF">2020-08-12T08:36:28Z</dcterms:modified>
</cp:coreProperties>
</file>